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38"/>
  </p:notesMasterIdLst>
  <p:sldIdLst>
    <p:sldId id="305" r:id="rId5"/>
    <p:sldId id="346" r:id="rId6"/>
    <p:sldId id="322" r:id="rId7"/>
    <p:sldId id="313" r:id="rId8"/>
    <p:sldId id="306" r:id="rId9"/>
    <p:sldId id="326" r:id="rId10"/>
    <p:sldId id="328" r:id="rId11"/>
    <p:sldId id="329" r:id="rId12"/>
    <p:sldId id="344" r:id="rId13"/>
    <p:sldId id="345" r:id="rId14"/>
    <p:sldId id="314" r:id="rId15"/>
    <p:sldId id="308" r:id="rId16"/>
    <p:sldId id="309" r:id="rId17"/>
    <p:sldId id="310" r:id="rId18"/>
    <p:sldId id="311" r:id="rId19"/>
    <p:sldId id="330" r:id="rId20"/>
    <p:sldId id="312" r:id="rId21"/>
    <p:sldId id="277" r:id="rId22"/>
    <p:sldId id="289" r:id="rId23"/>
    <p:sldId id="290" r:id="rId24"/>
    <p:sldId id="351" r:id="rId25"/>
    <p:sldId id="349" r:id="rId26"/>
    <p:sldId id="350" r:id="rId27"/>
    <p:sldId id="299" r:id="rId28"/>
    <p:sldId id="304" r:id="rId29"/>
    <p:sldId id="303" r:id="rId30"/>
    <p:sldId id="274" r:id="rId31"/>
    <p:sldId id="271" r:id="rId32"/>
    <p:sldId id="269" r:id="rId33"/>
    <p:sldId id="267" r:id="rId34"/>
    <p:sldId id="272" r:id="rId35"/>
    <p:sldId id="327" r:id="rId36"/>
    <p:sldId id="347" r:id="rId37"/>
  </p:sldIdLst>
  <p:sldSz cx="9144000" cy="6858000" type="screen4x3"/>
  <p:notesSz cx="6858000" cy="9144000"/>
  <p:defaultTextStyle>
    <a:defPPr>
      <a:defRPr lang="en-US"/>
    </a:defPPr>
    <a:lvl1pPr marL="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3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8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63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15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2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80" autoAdjust="0"/>
    <p:restoredTop sz="96510" autoAdjust="0"/>
  </p:normalViewPr>
  <p:slideViewPr>
    <p:cSldViewPr showGuides="1">
      <p:cViewPr varScale="1">
        <p:scale>
          <a:sx n="114" d="100"/>
          <a:sy n="114" d="100"/>
        </p:scale>
        <p:origin x="-360" y="-112"/>
      </p:cViewPr>
      <p:guideLst>
        <p:guide orient="horz" pos="43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D35A6A-5FF0-4F82-9B47-7675AC004EBF}" type="datetimeFigureOut">
              <a:rPr lang="en-US" smtClean="0"/>
              <a:t>25/05/16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F1F7E-34D7-4577-98BD-A6883153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91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5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71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F1F7E-34D7-4577-98BD-A6883153D8F9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-419100" y="0"/>
            <a:ext cx="4103688" cy="30781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91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C84B-8E32-4B40-A102-4F9959119777}" type="datetimeFigureOut">
              <a:rPr lang="en-US" smtClean="0"/>
              <a:pPr/>
              <a:t>25/05/16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8975-ABB1-40A3-B7F4-D142137094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C84B-8E32-4B40-A102-4F9959119777}" type="datetimeFigureOut">
              <a:rPr lang="en-US" smtClean="0"/>
              <a:pPr/>
              <a:t>25/05/16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8975-ABB1-40A3-B7F4-D142137094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C84B-8E32-4B40-A102-4F9959119777}" type="datetimeFigureOut">
              <a:rPr lang="en-US" smtClean="0"/>
              <a:pPr/>
              <a:t>25/05/16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8975-ABB1-40A3-B7F4-D142137094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656" y="2130529"/>
            <a:ext cx="7772688" cy="14697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312" y="3886776"/>
            <a:ext cx="6401376" cy="1751929"/>
          </a:xfrm>
        </p:spPr>
        <p:txBody>
          <a:bodyPr/>
          <a:lstStyle>
            <a:lvl1pPr marL="0" indent="0" algn="ctr">
              <a:buNone/>
              <a:defRPr/>
            </a:lvl1pPr>
            <a:lvl2pPr marL="414726" indent="0" algn="ctr">
              <a:buNone/>
              <a:defRPr/>
            </a:lvl2pPr>
            <a:lvl3pPr marL="829452" indent="0" algn="ctr">
              <a:buNone/>
              <a:defRPr/>
            </a:lvl3pPr>
            <a:lvl4pPr marL="1244178" indent="0" algn="ctr">
              <a:buNone/>
              <a:defRPr/>
            </a:lvl4pPr>
            <a:lvl5pPr marL="1658904" indent="0" algn="ctr">
              <a:buNone/>
              <a:defRPr/>
            </a:lvl5pPr>
            <a:lvl6pPr marL="2073631" indent="0" algn="ctr">
              <a:buNone/>
              <a:defRPr/>
            </a:lvl6pPr>
            <a:lvl7pPr marL="2488357" indent="0" algn="ctr">
              <a:buNone/>
              <a:defRPr/>
            </a:lvl7pPr>
            <a:lvl8pPr marL="2903083" indent="0" algn="ctr">
              <a:buNone/>
              <a:defRPr/>
            </a:lvl8pPr>
            <a:lvl9pPr marL="331780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90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92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668" y="4406453"/>
            <a:ext cx="7772688" cy="1361811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668" y="2906445"/>
            <a:ext cx="7772688" cy="150000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726" indent="0">
              <a:buNone/>
              <a:defRPr sz="1600"/>
            </a:lvl2pPr>
            <a:lvl3pPr marL="829452" indent="0">
              <a:buNone/>
              <a:defRPr sz="1500"/>
            </a:lvl3pPr>
            <a:lvl4pPr marL="1244178" indent="0">
              <a:buNone/>
              <a:defRPr sz="1300"/>
            </a:lvl4pPr>
            <a:lvl5pPr marL="1658904" indent="0">
              <a:buNone/>
              <a:defRPr sz="1300"/>
            </a:lvl5pPr>
            <a:lvl6pPr marL="2073631" indent="0">
              <a:buNone/>
              <a:defRPr sz="1300"/>
            </a:lvl6pPr>
            <a:lvl7pPr marL="2488357" indent="0">
              <a:buNone/>
              <a:defRPr sz="1300"/>
            </a:lvl7pPr>
            <a:lvl8pPr marL="2903083" indent="0">
              <a:buNone/>
              <a:defRPr sz="1300"/>
            </a:lvl8pPr>
            <a:lvl9pPr marL="331780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9856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1252" y="1905960"/>
            <a:ext cx="3834488" cy="3976028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023" y="1905960"/>
            <a:ext cx="3834488" cy="3976028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47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4954"/>
            <a:ext cx="82307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625" y="1534557"/>
            <a:ext cx="4040472" cy="64059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726" indent="0">
              <a:buNone/>
              <a:defRPr sz="1800" b="1"/>
            </a:lvl2pPr>
            <a:lvl3pPr marL="829452" indent="0">
              <a:buNone/>
              <a:defRPr sz="1600" b="1"/>
            </a:lvl3pPr>
            <a:lvl4pPr marL="1244178" indent="0">
              <a:buNone/>
              <a:defRPr sz="1500" b="1"/>
            </a:lvl4pPr>
            <a:lvl5pPr marL="1658904" indent="0">
              <a:buNone/>
              <a:defRPr sz="1500" b="1"/>
            </a:lvl5pPr>
            <a:lvl6pPr marL="2073631" indent="0">
              <a:buNone/>
              <a:defRPr sz="1500" b="1"/>
            </a:lvl6pPr>
            <a:lvl7pPr marL="2488357" indent="0">
              <a:buNone/>
              <a:defRPr sz="1500" b="1"/>
            </a:lvl7pPr>
            <a:lvl8pPr marL="2903083" indent="0">
              <a:buNone/>
              <a:defRPr sz="1500" b="1"/>
            </a:lvl8pPr>
            <a:lvl9pPr marL="3317809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625" y="2175156"/>
            <a:ext cx="4040472" cy="395155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64" y="1534557"/>
            <a:ext cx="4041913" cy="64059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726" indent="0">
              <a:buNone/>
              <a:defRPr sz="1800" b="1"/>
            </a:lvl2pPr>
            <a:lvl3pPr marL="829452" indent="0">
              <a:buNone/>
              <a:defRPr sz="1600" b="1"/>
            </a:lvl3pPr>
            <a:lvl4pPr marL="1244178" indent="0">
              <a:buNone/>
              <a:defRPr sz="1500" b="1"/>
            </a:lvl4pPr>
            <a:lvl5pPr marL="1658904" indent="0">
              <a:buNone/>
              <a:defRPr sz="1500" b="1"/>
            </a:lvl5pPr>
            <a:lvl6pPr marL="2073631" indent="0">
              <a:buNone/>
              <a:defRPr sz="1500" b="1"/>
            </a:lvl6pPr>
            <a:lvl7pPr marL="2488357" indent="0">
              <a:buNone/>
              <a:defRPr sz="1500" b="1"/>
            </a:lvl7pPr>
            <a:lvl8pPr marL="2903083" indent="0">
              <a:buNone/>
              <a:defRPr sz="1500" b="1"/>
            </a:lvl8pPr>
            <a:lvl9pPr marL="3317809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64" y="2175156"/>
            <a:ext cx="4041913" cy="395155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14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8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443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3009107" cy="1161715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06" y="273515"/>
            <a:ext cx="5112171" cy="585319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625" y="1435228"/>
            <a:ext cx="3009107" cy="4691482"/>
          </a:xfrm>
        </p:spPr>
        <p:txBody>
          <a:bodyPr/>
          <a:lstStyle>
            <a:lvl1pPr marL="0" indent="0">
              <a:buNone/>
              <a:defRPr sz="1300"/>
            </a:lvl1pPr>
            <a:lvl2pPr marL="414726" indent="0">
              <a:buNone/>
              <a:defRPr sz="1100"/>
            </a:lvl2pPr>
            <a:lvl3pPr marL="829452" indent="0">
              <a:buNone/>
              <a:defRPr sz="900"/>
            </a:lvl3pPr>
            <a:lvl4pPr marL="1244178" indent="0">
              <a:buNone/>
              <a:defRPr sz="800"/>
            </a:lvl4pPr>
            <a:lvl5pPr marL="1658904" indent="0">
              <a:buNone/>
              <a:defRPr sz="800"/>
            </a:lvl5pPr>
            <a:lvl6pPr marL="2073631" indent="0">
              <a:buNone/>
              <a:defRPr sz="800"/>
            </a:lvl6pPr>
            <a:lvl7pPr marL="2488357" indent="0">
              <a:buNone/>
              <a:defRPr sz="800"/>
            </a:lvl7pPr>
            <a:lvl8pPr marL="2903083" indent="0">
              <a:buNone/>
              <a:defRPr sz="800"/>
            </a:lvl8pPr>
            <a:lvl9pPr marL="3317809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924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C84B-8E32-4B40-A102-4F9959119777}" type="datetimeFigureOut">
              <a:rPr lang="en-US" smtClean="0"/>
              <a:pPr/>
              <a:t>25/05/16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8975-ABB1-40A3-B7F4-D142137094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924" y="4800889"/>
            <a:ext cx="5486689" cy="56574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924" y="613247"/>
            <a:ext cx="5486689" cy="4114224"/>
          </a:xfrm>
        </p:spPr>
        <p:txBody>
          <a:bodyPr/>
          <a:lstStyle>
            <a:lvl1pPr marL="0" indent="0">
              <a:buNone/>
              <a:defRPr sz="2900"/>
            </a:lvl1pPr>
            <a:lvl2pPr marL="414726" indent="0">
              <a:buNone/>
              <a:defRPr sz="2500"/>
            </a:lvl2pPr>
            <a:lvl3pPr marL="829452" indent="0">
              <a:buNone/>
              <a:defRPr sz="2200"/>
            </a:lvl3pPr>
            <a:lvl4pPr marL="1244178" indent="0">
              <a:buNone/>
              <a:defRPr sz="1800"/>
            </a:lvl4pPr>
            <a:lvl5pPr marL="1658904" indent="0">
              <a:buNone/>
              <a:defRPr sz="1800"/>
            </a:lvl5pPr>
            <a:lvl6pPr marL="2073631" indent="0">
              <a:buNone/>
              <a:defRPr sz="1800"/>
            </a:lvl6pPr>
            <a:lvl7pPr marL="2488357" indent="0">
              <a:buNone/>
              <a:defRPr sz="1800"/>
            </a:lvl7pPr>
            <a:lvl8pPr marL="2903083" indent="0">
              <a:buNone/>
              <a:defRPr sz="1800"/>
            </a:lvl8pPr>
            <a:lvl9pPr marL="3317809" indent="0">
              <a:buNone/>
              <a:defRPr sz="18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924" y="5366630"/>
            <a:ext cx="5486689" cy="806146"/>
          </a:xfrm>
        </p:spPr>
        <p:txBody>
          <a:bodyPr/>
          <a:lstStyle>
            <a:lvl1pPr marL="0" indent="0">
              <a:buNone/>
              <a:defRPr sz="1300"/>
            </a:lvl1pPr>
            <a:lvl2pPr marL="414726" indent="0">
              <a:buNone/>
              <a:defRPr sz="1100"/>
            </a:lvl2pPr>
            <a:lvl3pPr marL="829452" indent="0">
              <a:buNone/>
              <a:defRPr sz="900"/>
            </a:lvl3pPr>
            <a:lvl4pPr marL="1244178" indent="0">
              <a:buNone/>
              <a:defRPr sz="800"/>
            </a:lvl4pPr>
            <a:lvl5pPr marL="1658904" indent="0">
              <a:buNone/>
              <a:defRPr sz="800"/>
            </a:lvl5pPr>
            <a:lvl6pPr marL="2073631" indent="0">
              <a:buNone/>
              <a:defRPr sz="800"/>
            </a:lvl6pPr>
            <a:lvl7pPr marL="2488357" indent="0">
              <a:buNone/>
              <a:defRPr sz="800"/>
            </a:lvl7pPr>
            <a:lvl8pPr marL="2903083" indent="0">
              <a:buNone/>
              <a:defRPr sz="800"/>
            </a:lvl8pPr>
            <a:lvl9pPr marL="3317809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78775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40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6696" y="568621"/>
            <a:ext cx="1951814" cy="53133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1251" y="568621"/>
            <a:ext cx="5717161" cy="531336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89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65D7-0569-4446-84F4-E4C2E02AB05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25/05/16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Hans.Muller@cern.ch   RD51 Collaboration</a:t>
            </a:r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A2799-F69B-4D0B-A514-7DD9765594C4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71685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1AC9-2099-4385-845E-B6CADE94E59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25/05/16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Hans.Muller@cern.ch   RD51 Collaboration</a:t>
            </a:r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A2799-F69B-4D0B-A514-7DD9765594C4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43303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BBFA-92A3-4144-8AAD-F8011F5C104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25/05/16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Hans.Muller@cern.ch   RD51 Collaboration</a:t>
            </a:r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A2799-F69B-4D0B-A514-7DD9765594C4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09313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BF4A0-743E-4423-A4A9-BBBCDF23E59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25/05/16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Hans.Muller@cern.ch   RD51 Collaboration</a:t>
            </a:r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A2799-F69B-4D0B-A514-7DD9765594C4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88286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08EAE-1FEC-4498-9116-55F147DCBF2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25/05/16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Hans.Muller@cern.ch   RD51 Collaboration</a:t>
            </a:r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A2799-F69B-4D0B-A514-7DD9765594C4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7597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4D46B-4136-4EEB-930A-C601B8A9FBB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25/05/16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Hans.Muller@cern.ch   RD51 Collaboration</a:t>
            </a:r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A2799-F69B-4D0B-A514-7DD9765594C4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6756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0E896-16E1-4AAD-8577-78D566E02F6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25/05/16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Hans.Muller@cern.ch   RD51 Collaboration</a:t>
            </a:r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A2799-F69B-4D0B-A514-7DD9765594C4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6430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C84B-8E32-4B40-A102-4F9959119777}" type="datetimeFigureOut">
              <a:rPr lang="en-US" smtClean="0"/>
              <a:pPr/>
              <a:t>25/05/16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8975-ABB1-40A3-B7F4-D142137094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4DAB-90B4-4C30-AF16-025E788937A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25/05/16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Hans.Muller@cern.ch   RD51 Collaboration</a:t>
            </a:r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A2799-F69B-4D0B-A514-7DD9765594C4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88598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6349F-C30A-4B10-81DD-28E5DCB410A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25/05/16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Hans.Muller@cern.ch   RD51 Collaboration</a:t>
            </a:r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A2799-F69B-4D0B-A514-7DD9765594C4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2692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4567-9887-4AB0-9ADA-9760E3CA5E4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25/05/16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Hans.Muller@cern.ch   RD51 Collaboration</a:t>
            </a:r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A2799-F69B-4D0B-A514-7DD9765594C4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67502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F2EE1-A92D-4651-A21D-FDD7FFD8AD6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25/05/16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Hans.Muller@cern.ch   RD51 Collaboration</a:t>
            </a:r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A2799-F69B-4D0B-A514-7DD9765594C4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27072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CD819-572D-4C1D-8AF1-1DB1F205E129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77820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CD819-572D-4C1D-8AF1-1DB1F205E129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2101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CD819-572D-4C1D-8AF1-1DB1F205E129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68545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CD819-572D-4C1D-8AF1-1DB1F205E129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85121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CD819-572D-4C1D-8AF1-1DB1F205E129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18794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CD819-572D-4C1D-8AF1-1DB1F205E129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2342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C84B-8E32-4B40-A102-4F9959119777}" type="datetimeFigureOut">
              <a:rPr lang="en-US" smtClean="0"/>
              <a:pPr/>
              <a:t>25/05/16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8975-ABB1-40A3-B7F4-D142137094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CD819-572D-4C1D-8AF1-1DB1F205E129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14927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CD819-572D-4C1D-8AF1-1DB1F205E129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44248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CD819-572D-4C1D-8AF1-1DB1F205E129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5840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CD819-572D-4C1D-8AF1-1DB1F205E129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79670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CD819-572D-4C1D-8AF1-1DB1F205E129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075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C84B-8E32-4B40-A102-4F9959119777}" type="datetimeFigureOut">
              <a:rPr lang="en-US" smtClean="0"/>
              <a:pPr/>
              <a:t>25/05/16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8975-ABB1-40A3-B7F4-D142137094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C84B-8E32-4B40-A102-4F9959119777}" type="datetimeFigureOut">
              <a:rPr lang="en-US" smtClean="0"/>
              <a:pPr/>
              <a:t>25/05/16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8975-ABB1-40A3-B7F4-D142137094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C84B-8E32-4B40-A102-4F9959119777}" type="datetimeFigureOut">
              <a:rPr lang="en-US" smtClean="0"/>
              <a:pPr/>
              <a:t>25/05/16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8975-ABB1-40A3-B7F4-D142137094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C84B-8E32-4B40-A102-4F9959119777}" type="datetimeFigureOut">
              <a:rPr lang="en-US" smtClean="0"/>
              <a:pPr/>
              <a:t>25/05/16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8975-ABB1-40A3-B7F4-D142137094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5" indent="0">
              <a:buNone/>
              <a:defRPr sz="2400"/>
            </a:lvl3pPr>
            <a:lvl4pPr marL="1371458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5" indent="0">
              <a:buNone/>
              <a:defRPr sz="2000"/>
            </a:lvl7pPr>
            <a:lvl8pPr marL="3200068" indent="0">
              <a:buNone/>
              <a:defRPr sz="2000"/>
            </a:lvl8pPr>
            <a:lvl9pPr marL="365722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C84B-8E32-4B40-A102-4F9959119777}" type="datetimeFigureOut">
              <a:rPr lang="en-US" smtClean="0"/>
              <a:pPr/>
              <a:t>25/05/16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8975-ABB1-40A3-B7F4-D142137094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74639"/>
            <a:ext cx="8229600" cy="1143000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600201"/>
            <a:ext cx="8229600" cy="4525963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1"/>
            <a:ext cx="2133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8C84B-8E32-4B40-A102-4F9959119777}" type="datetimeFigureOut">
              <a:rPr lang="en-US" smtClean="0"/>
              <a:pPr/>
              <a:t>25/05/16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1"/>
            <a:ext cx="2895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1"/>
            <a:ext cx="2133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D8975-ABB1-40A3-B7F4-D142137094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0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5" indent="-342865" algn="l" defTabSz="91430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3" indent="-285720" algn="l" defTabSz="91430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2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34" indent="-228577" algn="l" defTabSz="91430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87" indent="-228577" algn="l" defTabSz="91430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0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2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45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97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71251" y="568622"/>
            <a:ext cx="7807259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1251" y="1905960"/>
            <a:ext cx="7807259" cy="3976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401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864777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5521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4C1900"/>
          </a:solidFill>
          <a:latin typeface="+mj-lt"/>
          <a:ea typeface="+mj-ea"/>
          <a:cs typeface="+mj-cs"/>
        </a:defRPr>
      </a:lvl1pPr>
      <a:lvl2pPr algn="ctr" defTabSz="65521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4C1900"/>
          </a:solidFill>
          <a:latin typeface="Times New Roman" charset="0"/>
          <a:ea typeface="ＭＳ Ｐゴシック" charset="0"/>
          <a:cs typeface="msmincho" charset="0"/>
        </a:defRPr>
      </a:lvl2pPr>
      <a:lvl3pPr algn="ctr" defTabSz="65521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4C1900"/>
          </a:solidFill>
          <a:latin typeface="Times New Roman" charset="0"/>
          <a:ea typeface="ＭＳ Ｐゴシック" charset="0"/>
          <a:cs typeface="msmincho" charset="0"/>
        </a:defRPr>
      </a:lvl3pPr>
      <a:lvl4pPr algn="ctr" defTabSz="65521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4C1900"/>
          </a:solidFill>
          <a:latin typeface="Times New Roman" charset="0"/>
          <a:ea typeface="ＭＳ Ｐゴシック" charset="0"/>
          <a:cs typeface="msmincho" charset="0"/>
        </a:defRPr>
      </a:lvl4pPr>
      <a:lvl5pPr algn="ctr" defTabSz="65521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4C1900"/>
          </a:solidFill>
          <a:latin typeface="Times New Roman" charset="0"/>
          <a:ea typeface="ＭＳ Ｐゴシック" charset="0"/>
          <a:cs typeface="msmincho" charset="0"/>
        </a:defRPr>
      </a:lvl5pPr>
      <a:lvl6pPr marL="2280994" indent="-207363" algn="ctr" defTabSz="65521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4C1900"/>
          </a:solidFill>
          <a:latin typeface="Times New Roman" charset="0"/>
          <a:ea typeface="ＭＳ Ｐゴシック" charset="0"/>
          <a:cs typeface="msmincho" charset="0"/>
        </a:defRPr>
      </a:lvl6pPr>
      <a:lvl7pPr marL="2695720" indent="-207363" algn="ctr" defTabSz="65521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4C1900"/>
          </a:solidFill>
          <a:latin typeface="Times New Roman" charset="0"/>
          <a:ea typeface="ＭＳ Ｐゴシック" charset="0"/>
          <a:cs typeface="msmincho" charset="0"/>
        </a:defRPr>
      </a:lvl7pPr>
      <a:lvl8pPr marL="3110446" indent="-207363" algn="ctr" defTabSz="65521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4C1900"/>
          </a:solidFill>
          <a:latin typeface="Times New Roman" charset="0"/>
          <a:ea typeface="ＭＳ Ｐゴシック" charset="0"/>
          <a:cs typeface="msmincho" charset="0"/>
        </a:defRPr>
      </a:lvl8pPr>
      <a:lvl9pPr marL="3525172" indent="-207363" algn="ctr" defTabSz="65521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4C1900"/>
          </a:solidFill>
          <a:latin typeface="Times New Roman" charset="0"/>
          <a:ea typeface="ＭＳ Ｐゴシック" charset="0"/>
          <a:cs typeface="msmincho" charset="0"/>
        </a:defRPr>
      </a:lvl9pPr>
    </p:titleStyle>
    <p:bodyStyle>
      <a:lvl1pPr marL="311045" indent="-311045" algn="l" defTabSz="65521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500">
          <a:solidFill>
            <a:srgbClr val="000000"/>
          </a:solidFill>
          <a:latin typeface="+mn-lt"/>
          <a:ea typeface="+mn-ea"/>
          <a:cs typeface="+mn-cs"/>
        </a:defRPr>
      </a:lvl1pPr>
      <a:lvl2pPr marL="673930" indent="-259204" algn="l" defTabSz="65521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036815" indent="-207363" algn="l" defTabSz="65521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451541" indent="-207363" algn="l" defTabSz="65521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4pPr>
      <a:lvl5pPr marL="1866268" indent="-207363" algn="l" defTabSz="655210" rtl="0" eaLnBrk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5pPr>
      <a:lvl6pPr marL="2280994" indent="-207363" algn="l" defTabSz="655210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6pPr>
      <a:lvl7pPr marL="2695720" indent="-207363" algn="l" defTabSz="655210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7pPr>
      <a:lvl8pPr marL="3110446" indent="-207363" algn="l" defTabSz="655210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8pPr>
      <a:lvl9pPr marL="3525172" indent="-207363" algn="l" defTabSz="655210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72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41472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41472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41472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41472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41472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41472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41472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41472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6A487B8F-A7E3-45CE-8275-0BB97B68C61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25/05/16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r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Hans.Muller@cern.ch   RD51 Collaboration</a:t>
            </a:r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8CA2799-F69B-4D0B-A514-7DD9765594C4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3705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3DCD819-572D-4C1D-8AF1-1DB1F205E129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970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4" Type="http://schemas.openxmlformats.org/officeDocument/2006/relationships/image" Target="../media/image68.jpg"/><Relationship Id="rId5" Type="http://schemas.openxmlformats.org/officeDocument/2006/relationships/hyperlink" Target="https://agenda.infn.it/getFile.py/access?contribId=129&amp;sessionId=7&amp;resId=0&amp;materialId=slides&amp;confId=8839" TargetMode="External"/><Relationship Id="rId6" Type="http://schemas.openxmlformats.org/officeDocument/2006/relationships/hyperlink" Target="https://agenda.infn.it/getFile.py/access?contribId=134&amp;sessionId=7&amp;resId=0&amp;materialId=slides&amp;confId=8839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genda.infn.it/conferenceDisplay.py?confId=883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hyperlink" Target="https://indico.cern.ch/event/365840/" TargetMode="External"/><Relationship Id="rId5" Type="http://schemas.openxmlformats.org/officeDocument/2006/relationships/hyperlink" Target="https://arxiv.org/abs/1601.01534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392833/" TargetMode="External"/><Relationship Id="rId4" Type="http://schemas.openxmlformats.org/officeDocument/2006/relationships/image" Target="../media/image72.jpe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jpeg"/><Relationship Id="rId8" Type="http://schemas.openxmlformats.org/officeDocument/2006/relationships/image" Target="../media/image76.jpeg"/><Relationship Id="rId9" Type="http://schemas.openxmlformats.org/officeDocument/2006/relationships/image" Target="../media/image77.jpeg"/><Relationship Id="rId10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hyperlink" Target="https://indico.cern.ch/event/457639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3" Type="http://schemas.openxmlformats.org/officeDocument/2006/relationships/hyperlink" Target="https://indico.cern.ch/event/496113/timetable/%2320160311.detailed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hyperlink" Target="http://cerncourier.com/cws/article/cern/62507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tif"/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98.jpeg"/><Relationship Id="rId3" Type="http://schemas.openxmlformats.org/officeDocument/2006/relationships/image" Target="../media/image9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jpe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png"/><Relationship Id="rId20" Type="http://schemas.openxmlformats.org/officeDocument/2006/relationships/image" Target="../media/image120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hyperlink" Target="https://indico.cern.ch/event/392637/session/5/contribution/31/attachments/785379/1076570/wg7_09062015.pdf" TargetMode="External"/><Relationship Id="rId14" Type="http://schemas.openxmlformats.org/officeDocument/2006/relationships/hyperlink" Target="https://indico.cern.ch/event/385594/contribution/7/7/attachments/1171005/1690559/p348_gninenko_SPSC.pdf" TargetMode="External"/><Relationship Id="rId15" Type="http://schemas.openxmlformats.org/officeDocument/2006/relationships/hyperlink" Target="https://agenda.infn.it/getFile.py/access?contribId=55&amp;sessionId=2&amp;resId=0&amp;materialId=slides&amp;confId=8839" TargetMode="External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18.png"/><Relationship Id="rId19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hyperlink" Target="https://indico.cern.ch/event/392637/session/5/contribution/27/attachments/785354/1076521/RD51MiniweekMeeting2015.06.09.pdf" TargetMode="External"/><Relationship Id="rId7" Type="http://schemas.openxmlformats.org/officeDocument/2006/relationships/hyperlink" Target="https://indico.cern.ch/event/392637/session/5/contribution/28/attachments/785358/1076536/MiniWeeek_2015_test_beam.pdf" TargetMode="External"/><Relationship Id="rId8" Type="http://schemas.openxmlformats.org/officeDocument/2006/relationships/hyperlink" Target="https://indico.cern.ch/event/365380/session/6/contribution/54/attachments/726455/996903/Bucciantonio_PRR_2015_03_20.pdf" TargetMode="Externa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Relationship Id="rId14" Type="http://schemas.openxmlformats.org/officeDocument/2006/relationships/image" Target="../media/image133.png"/><Relationship Id="rId15" Type="http://schemas.openxmlformats.org/officeDocument/2006/relationships/image" Target="../media/image134.png"/><Relationship Id="rId16" Type="http://schemas.openxmlformats.org/officeDocument/2006/relationships/image" Target="../media/image135.png"/><Relationship Id="rId17" Type="http://schemas.openxmlformats.org/officeDocument/2006/relationships/image" Target="../media/image136.png"/><Relationship Id="rId18" Type="http://schemas.openxmlformats.org/officeDocument/2006/relationships/image" Target="../media/image137.png"/><Relationship Id="rId19" Type="http://schemas.openxmlformats.org/officeDocument/2006/relationships/image" Target="../media/image13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jpeg"/><Relationship Id="rId4" Type="http://schemas.openxmlformats.org/officeDocument/2006/relationships/image" Target="../media/image123.jpeg"/><Relationship Id="rId5" Type="http://schemas.openxmlformats.org/officeDocument/2006/relationships/image" Target="../media/image124.jpeg"/><Relationship Id="rId6" Type="http://schemas.openxmlformats.org/officeDocument/2006/relationships/image" Target="../media/image125.jpe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jpeg"/><Relationship Id="rId10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6.png"/><Relationship Id="rId20" Type="http://schemas.openxmlformats.org/officeDocument/2006/relationships/image" Target="../media/image152.png"/><Relationship Id="rId21" Type="http://schemas.openxmlformats.org/officeDocument/2006/relationships/image" Target="../media/image51.png"/><Relationship Id="rId22" Type="http://schemas.openxmlformats.org/officeDocument/2006/relationships/image" Target="../media/image153.png"/><Relationship Id="rId10" Type="http://schemas.openxmlformats.org/officeDocument/2006/relationships/image" Target="../media/image58.png"/><Relationship Id="rId11" Type="http://schemas.openxmlformats.org/officeDocument/2006/relationships/image" Target="../media/image62.png"/><Relationship Id="rId12" Type="http://schemas.openxmlformats.org/officeDocument/2006/relationships/image" Target="../media/image56.png"/><Relationship Id="rId13" Type="http://schemas.openxmlformats.org/officeDocument/2006/relationships/image" Target="../media/image147.png"/><Relationship Id="rId14" Type="http://schemas.openxmlformats.org/officeDocument/2006/relationships/image" Target="../media/image48.png"/><Relationship Id="rId15" Type="http://schemas.openxmlformats.org/officeDocument/2006/relationships/image" Target="../media/image44.png"/><Relationship Id="rId16" Type="http://schemas.openxmlformats.org/officeDocument/2006/relationships/image" Target="../media/image148.png"/><Relationship Id="rId17" Type="http://schemas.openxmlformats.org/officeDocument/2006/relationships/image" Target="../media/image149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3" Type="http://schemas.openxmlformats.org/officeDocument/2006/relationships/image" Target="../media/image140.jpe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jpe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g"/><Relationship Id="rId9" Type="http://schemas.openxmlformats.org/officeDocument/2006/relationships/image" Target="../media/image9.jpeg"/><Relationship Id="rId10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10" Type="http://schemas.openxmlformats.org/officeDocument/2006/relationships/image" Target="../media/image51.png"/><Relationship Id="rId11" Type="http://schemas.openxmlformats.org/officeDocument/2006/relationships/image" Target="../media/image52.jpe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jpe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441" y="1674565"/>
            <a:ext cx="8613496" cy="3306482"/>
          </a:xfrm>
        </p:spPr>
        <p:txBody>
          <a:bodyPr>
            <a:normAutofit/>
          </a:bodyPr>
          <a:lstStyle/>
          <a:p>
            <a:r>
              <a:rPr lang="en-US" dirty="0" smtClean="0"/>
              <a:t>RD51 Annual Report</a:t>
            </a:r>
            <a:br>
              <a:rPr lang="en-US" dirty="0" smtClean="0"/>
            </a:br>
            <a:r>
              <a:rPr lang="en-US" sz="4000" dirty="0" smtClean="0"/>
              <a:t>Development of Micro Pattern Gas Detector Technologies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2" descr="Bann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51" y="62291"/>
            <a:ext cx="9014375" cy="938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2205444" y="5074498"/>
            <a:ext cx="4759498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Leszek Ropelewski, EP-DT-DD, CERN, Switzerland</a:t>
            </a:r>
          </a:p>
          <a:p>
            <a:pPr algn="ctr">
              <a:lnSpc>
                <a:spcPct val="150000"/>
              </a:lnSpc>
            </a:pPr>
            <a:r>
              <a:rPr lang="en-US" dirty="0" smtClean="0"/>
              <a:t>On behalf of the RD51 Collaboration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884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762000"/>
            <a:ext cx="3865168" cy="289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85800"/>
            <a:ext cx="4114800" cy="3063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392" y="3733800"/>
            <a:ext cx="3987608" cy="2996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810000"/>
            <a:ext cx="3886200" cy="292256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30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0000"/>
                </a:solidFill>
              </a:rPr>
              <a:t>Generic Detector R&amp;D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61888546-7AC5-46E9-927F-045826FB854A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2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MPGD 2015 and RD51 CM in Trieste</a:t>
            </a:r>
            <a:br>
              <a:rPr lang="en-US" dirty="0" smtClean="0"/>
            </a:br>
            <a:r>
              <a:rPr lang="en-US" sz="1400" u="sng" dirty="0">
                <a:hlinkClick r:id="rId2"/>
              </a:rPr>
              <a:t>MPGD2015 and RD51 CM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4" name="Picture 3" descr="MPGD2015 phot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0" y="1644433"/>
            <a:ext cx="5922289" cy="3014022"/>
          </a:xfrm>
          <a:prstGeom prst="rect">
            <a:avLst/>
          </a:prstGeom>
        </p:spPr>
      </p:pic>
      <p:pic>
        <p:nvPicPr>
          <p:cNvPr id="5" name="Picture 4" descr="Charpak Awar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39" y="4844990"/>
            <a:ext cx="2532865" cy="1418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84582" y="1645980"/>
            <a:ext cx="2756073" cy="3539426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1600" b="1" dirty="0"/>
              <a:t>New Developments in MPDGs </a:t>
            </a:r>
          </a:p>
          <a:p>
            <a:r>
              <a:rPr lang="en-US" sz="1600" b="1" dirty="0"/>
              <a:t>Production techniques </a:t>
            </a:r>
          </a:p>
          <a:p>
            <a:r>
              <a:rPr lang="en-US" sz="1600" b="1" dirty="0"/>
              <a:t>Material and Ageing Tests </a:t>
            </a:r>
          </a:p>
          <a:p>
            <a:r>
              <a:rPr lang="en-US" sz="1600" b="1" dirty="0"/>
              <a:t>MPGD Detector Physics </a:t>
            </a:r>
          </a:p>
          <a:p>
            <a:r>
              <a:rPr lang="en-US" sz="1600" b="1" dirty="0"/>
              <a:t>Simulation and Software </a:t>
            </a:r>
          </a:p>
          <a:p>
            <a:r>
              <a:rPr lang="en-US" sz="1600" b="1" dirty="0"/>
              <a:t>Electronics </a:t>
            </a:r>
          </a:p>
          <a:p>
            <a:r>
              <a:rPr lang="en-US" sz="1600" b="1" dirty="0"/>
              <a:t>Applications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140 participants</a:t>
            </a:r>
          </a:p>
          <a:p>
            <a:r>
              <a:rPr lang="en-US" sz="1600" dirty="0"/>
              <a:t>120 abstracts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5096599" y="5222438"/>
            <a:ext cx="72135" cy="331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7" tIns="35717" rIns="35717" bIns="35717" numCol="1" spcCol="26788" rtlCol="0" anchor="ctr">
            <a:spAutoFit/>
          </a:bodyPr>
          <a:lstStyle/>
          <a:p>
            <a:pPr defTabSz="178587" latinLnBrk="1" hangingPunct="0"/>
            <a:endParaRPr lang="en-US" sz="17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74240" y="5222439"/>
            <a:ext cx="5269760" cy="930543"/>
          </a:xfrm>
          <a:prstGeom prst="rect">
            <a:avLst/>
          </a:prstGeom>
        </p:spPr>
        <p:txBody>
          <a:bodyPr wrap="square" lIns="64291" tIns="32146" rIns="64291" bIns="32146">
            <a:spAutoFit/>
          </a:bodyPr>
          <a:lstStyle/>
          <a:p>
            <a:r>
              <a:rPr lang="en-US" sz="1400" u="sng" dirty="0">
                <a:hlinkClick r:id="rId5"/>
              </a:rPr>
              <a:t>MPGD contributions in recent and running experiments</a:t>
            </a:r>
            <a:endParaRPr lang="en-US" sz="1400" u="sng" dirty="0"/>
          </a:p>
          <a:p>
            <a:endParaRPr lang="en-US" sz="1400" u="sng" dirty="0"/>
          </a:p>
          <a:p>
            <a:r>
              <a:rPr lang="en-US" sz="1400" u="sng" dirty="0">
                <a:hlinkClick r:id="rId6"/>
              </a:rPr>
              <a:t>Conference Summary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23549" y="6371753"/>
            <a:ext cx="2824275" cy="33374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7" tIns="35717" rIns="35717" bIns="35717" numCol="1" spcCol="26788" rtlCol="0" anchor="ctr">
            <a:spAutoFit/>
          </a:bodyPr>
          <a:lstStyle/>
          <a:p>
            <a:pPr defTabSz="178587" latinLnBrk="1" hangingPunct="0"/>
            <a:r>
              <a:rPr lang="en-US" sz="1700" dirty="0">
                <a:solidFill>
                  <a:srgbClr val="000000"/>
                </a:solidFill>
                <a:sym typeface="Helvetica Light"/>
              </a:rPr>
              <a:t>Charpak Young Scientist Award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61888546-7AC5-46E9-927F-045826FB854A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4542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70"/>
            <a:ext cx="4891817" cy="63982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67" y="602465"/>
            <a:ext cx="4386533" cy="51840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25131" y="5786550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https://indico.cern.ch/event/365840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25131" y="6240765"/>
            <a:ext cx="3333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https://arxiv.org/abs/</a:t>
            </a:r>
            <a:r>
              <a:rPr lang="en-US" dirty="0" smtClean="0">
                <a:hlinkClick r:id="rId5"/>
              </a:rPr>
              <a:t>1601.01534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61888546-7AC5-46E9-927F-045826FB854A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29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4791688" cy="541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2102" y="6394474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https://indico.cern.ch/event/392833/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61888546-7AC5-46E9-927F-045826FB854A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9" name="Shape 1207"/>
          <p:cNvSpPr/>
          <p:nvPr/>
        </p:nvSpPr>
        <p:spPr>
          <a:xfrm>
            <a:off x="7239000" y="3886200"/>
            <a:ext cx="1623838" cy="441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1200" dirty="0"/>
              <a:t>Freeze-frame of an X-ray</a:t>
            </a:r>
            <a:br>
              <a:rPr sz="1200" dirty="0"/>
            </a:br>
            <a:r>
              <a:rPr sz="1200" dirty="0"/>
              <a:t>movie of a flying drone</a:t>
            </a:r>
          </a:p>
        </p:txBody>
      </p:sp>
      <p:pic>
        <p:nvPicPr>
          <p:cNvPr id="10" name="crushedGlass-1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9200" y="4114800"/>
            <a:ext cx="1785938" cy="1785938"/>
          </a:xfrm>
          <a:prstGeom prst="rect">
            <a:avLst/>
          </a:prstGeom>
          <a:ln w="25400">
            <a:solidFill/>
            <a:miter lim="400000"/>
          </a:ln>
        </p:spPr>
      </p:pic>
      <p:grpSp>
        <p:nvGrpSpPr>
          <p:cNvPr id="11" name="Group 1218"/>
          <p:cNvGrpSpPr/>
          <p:nvPr/>
        </p:nvGrpSpPr>
        <p:grpSpPr>
          <a:xfrm>
            <a:off x="6096000" y="4191000"/>
            <a:ext cx="2209800" cy="2133600"/>
            <a:chOff x="0" y="0"/>
            <a:chExt cx="4610416" cy="4742285"/>
          </a:xfrm>
        </p:grpSpPr>
        <p:pic>
          <p:nvPicPr>
            <p:cNvPr id="12" name="Screen Shot 2016-04-25 at 13.42.06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3808" y="635616"/>
              <a:ext cx="4536609" cy="4014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" name="Shape 1211"/>
            <p:cNvSpPr/>
            <p:nvPr/>
          </p:nvSpPr>
          <p:spPr>
            <a:xfrm flipV="1">
              <a:off x="-1" y="0"/>
              <a:ext cx="1125821" cy="3221896"/>
            </a:xfrm>
            <a:prstGeom prst="line">
              <a:avLst/>
            </a:prstGeom>
            <a:noFill/>
            <a:ln w="254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14" name="Shape 1212"/>
            <p:cNvSpPr/>
            <p:nvPr/>
          </p:nvSpPr>
          <p:spPr>
            <a:xfrm flipH="1" flipV="1">
              <a:off x="1125819" y="565"/>
              <a:ext cx="3478052" cy="1446308"/>
            </a:xfrm>
            <a:prstGeom prst="line">
              <a:avLst/>
            </a:prstGeom>
            <a:noFill/>
            <a:ln w="254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15" name="Shape 1213"/>
            <p:cNvSpPr/>
            <p:nvPr/>
          </p:nvSpPr>
          <p:spPr>
            <a:xfrm flipH="1">
              <a:off x="3056605" y="1441080"/>
              <a:ext cx="1553060" cy="3301206"/>
            </a:xfrm>
            <a:prstGeom prst="line">
              <a:avLst/>
            </a:prstGeom>
            <a:noFill/>
            <a:ln w="254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16" name="Shape 1214"/>
            <p:cNvSpPr/>
            <p:nvPr/>
          </p:nvSpPr>
          <p:spPr>
            <a:xfrm flipV="1">
              <a:off x="5852" y="2742349"/>
              <a:ext cx="931935" cy="488116"/>
            </a:xfrm>
            <a:prstGeom prst="line">
              <a:avLst/>
            </a:prstGeom>
            <a:noFill/>
            <a:ln w="254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17" name="Shape 1215"/>
            <p:cNvSpPr/>
            <p:nvPr/>
          </p:nvSpPr>
          <p:spPr>
            <a:xfrm flipH="1">
              <a:off x="3056605" y="4006299"/>
              <a:ext cx="193907" cy="735987"/>
            </a:xfrm>
            <a:prstGeom prst="line">
              <a:avLst/>
            </a:prstGeom>
            <a:noFill/>
            <a:ln w="254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18" name="Shape 1216"/>
            <p:cNvSpPr/>
            <p:nvPr/>
          </p:nvSpPr>
          <p:spPr>
            <a:xfrm flipH="1">
              <a:off x="4206253" y="1370987"/>
              <a:ext cx="183498" cy="357093"/>
            </a:xfrm>
            <a:prstGeom prst="line">
              <a:avLst/>
            </a:prstGeom>
            <a:noFill/>
            <a:ln w="254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19" name="Shape 1217"/>
            <p:cNvSpPr/>
            <p:nvPr/>
          </p:nvSpPr>
          <p:spPr>
            <a:xfrm flipH="1">
              <a:off x="1820307" y="382360"/>
              <a:ext cx="167388" cy="464378"/>
            </a:xfrm>
            <a:prstGeom prst="line">
              <a:avLst/>
            </a:prstGeom>
            <a:noFill/>
            <a:ln w="254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</p:grpSp>
      <p:sp>
        <p:nvSpPr>
          <p:cNvPr id="20" name="Shape 1219"/>
          <p:cNvSpPr/>
          <p:nvPr/>
        </p:nvSpPr>
        <p:spPr>
          <a:xfrm>
            <a:off x="5181600" y="6019800"/>
            <a:ext cx="2211239" cy="62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1200" dirty="0"/>
              <a:t>Radiography of a</a:t>
            </a:r>
            <a:br>
              <a:rPr sz="1200" dirty="0"/>
            </a:br>
            <a:r>
              <a:rPr sz="1200" dirty="0"/>
              <a:t>crushed cup with pens and</a:t>
            </a:r>
            <a:br>
              <a:rPr sz="1200" dirty="0"/>
            </a:br>
            <a:r>
              <a:rPr sz="1200" dirty="0"/>
              <a:t>its 3D tomographic reconstruction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724400" y="457200"/>
            <a:ext cx="2743200" cy="2667000"/>
            <a:chOff x="76200" y="3200400"/>
            <a:chExt cx="3428618" cy="3645010"/>
          </a:xfrm>
        </p:grpSpPr>
        <p:grpSp>
          <p:nvGrpSpPr>
            <p:cNvPr id="22" name="Group 1241"/>
            <p:cNvGrpSpPr/>
            <p:nvPr/>
          </p:nvGrpSpPr>
          <p:grpSpPr>
            <a:xfrm>
              <a:off x="76200" y="4483210"/>
              <a:ext cx="3428618" cy="2362200"/>
              <a:chOff x="0" y="0"/>
              <a:chExt cx="5080000" cy="3449382"/>
            </a:xfrm>
          </p:grpSpPr>
          <p:grpSp>
            <p:nvGrpSpPr>
              <p:cNvPr id="29" name="Group 1235"/>
              <p:cNvGrpSpPr/>
              <p:nvPr/>
            </p:nvGrpSpPr>
            <p:grpSpPr>
              <a:xfrm>
                <a:off x="0" y="0"/>
                <a:ext cx="5080000" cy="3449383"/>
                <a:chOff x="0" y="0"/>
                <a:chExt cx="5080000" cy="3449382"/>
              </a:xfrm>
            </p:grpSpPr>
            <p:pic>
              <p:nvPicPr>
                <p:cNvPr id="35" name="spectrum.pdf"/>
                <p:cNvPicPr/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5080000" cy="34493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36" name="Shape 1233"/>
                <p:cNvSpPr/>
                <p:nvPr/>
              </p:nvSpPr>
              <p:spPr>
                <a:xfrm>
                  <a:off x="632039" y="320664"/>
                  <a:ext cx="4033740" cy="40036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/>
                  <a:endParaRPr/>
                </a:p>
              </p:txBody>
            </p:sp>
            <p:sp>
              <p:nvSpPr>
                <p:cNvPr id="37" name="Shape 1234"/>
                <p:cNvSpPr/>
                <p:nvPr/>
              </p:nvSpPr>
              <p:spPr>
                <a:xfrm>
                  <a:off x="4552768" y="297546"/>
                  <a:ext cx="46187" cy="273015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/>
                  <a:endParaRPr/>
                </a:p>
              </p:txBody>
            </p:sp>
          </p:grpSp>
          <p:pic>
            <p:nvPicPr>
              <p:cNvPr id="30" name="55Fe_1_MMStack_Pos0.ome-1.jpg"/>
              <p:cNvPicPr/>
              <p:nvPr/>
            </p:nvPicPr>
            <p:blipFill>
              <a:blip r:embed="rId7">
                <a:extLst/>
              </a:blip>
              <a:srcRect l="28541" t="22790" r="26756" b="22790"/>
              <a:stretch>
                <a:fillRect/>
              </a:stretch>
            </p:blipFill>
            <p:spPr>
              <a:xfrm rot="16200000">
                <a:off x="2657010" y="673420"/>
                <a:ext cx="1907514" cy="1900569"/>
              </a:xfrm>
              <a:prstGeom prst="rect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sp>
            <p:nvSpPr>
              <p:cNvPr id="31" name="Shape 1237"/>
              <p:cNvSpPr/>
              <p:nvPr/>
            </p:nvSpPr>
            <p:spPr>
              <a:xfrm>
                <a:off x="2976182" y="1664723"/>
                <a:ext cx="254001" cy="254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C8250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32" name="Shape 1238"/>
              <p:cNvSpPr/>
              <p:nvPr/>
            </p:nvSpPr>
            <p:spPr>
              <a:xfrm flipH="1">
                <a:off x="1839317" y="1867548"/>
                <a:ext cx="1165119" cy="660952"/>
              </a:xfrm>
              <a:prstGeom prst="line">
                <a:avLst/>
              </a:prstGeom>
              <a:noFill/>
              <a:ln w="12700" cap="flat">
                <a:solidFill>
                  <a:srgbClr val="C82506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33" name="Shape 1239"/>
              <p:cNvSpPr/>
              <p:nvPr/>
            </p:nvSpPr>
            <p:spPr>
              <a:xfrm>
                <a:off x="2870295" y="2229697"/>
                <a:ext cx="254001" cy="254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C8250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34" name="Shape 1240"/>
              <p:cNvSpPr/>
              <p:nvPr/>
            </p:nvSpPr>
            <p:spPr>
              <a:xfrm flipH="1">
                <a:off x="1180563" y="2408786"/>
                <a:ext cx="1700557" cy="486155"/>
              </a:xfrm>
              <a:prstGeom prst="line">
                <a:avLst/>
              </a:prstGeom>
              <a:noFill/>
              <a:ln w="12700" cap="flat">
                <a:solidFill>
                  <a:srgbClr val="C82506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</p:grpSp>
        <p:grpSp>
          <p:nvGrpSpPr>
            <p:cNvPr id="23" name="Group 1247"/>
            <p:cNvGrpSpPr/>
            <p:nvPr/>
          </p:nvGrpSpPr>
          <p:grpSpPr>
            <a:xfrm>
              <a:off x="228600" y="3200400"/>
              <a:ext cx="1350822" cy="1391533"/>
              <a:chOff x="0" y="0"/>
              <a:chExt cx="1921168" cy="1979067"/>
            </a:xfrm>
          </p:grpSpPr>
          <p:pic>
            <p:nvPicPr>
              <p:cNvPr id="27" name="img_000000058_Default_000.jpg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6167" y="0"/>
                <a:ext cx="1905001" cy="1905000"/>
              </a:xfrm>
              <a:prstGeom prst="rect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sp>
            <p:nvSpPr>
              <p:cNvPr id="28" name="Shape 1246"/>
              <p:cNvSpPr/>
              <p:nvPr/>
            </p:nvSpPr>
            <p:spPr>
              <a:xfrm>
                <a:off x="0" y="1439205"/>
                <a:ext cx="1769144" cy="5398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900">
                    <a:solidFill>
                      <a:srgbClr val="FFFFFF"/>
                    </a:solidFill>
                  </a:rPr>
                  <a:t>Alphas from </a:t>
                </a:r>
                <a:r>
                  <a:rPr sz="900" baseline="31999">
                    <a:solidFill>
                      <a:srgbClr val="FFFFFF"/>
                    </a:solidFill>
                  </a:rPr>
                  <a:t>220</a:t>
                </a:r>
                <a:r>
                  <a:rPr sz="900">
                    <a:solidFill>
                      <a:srgbClr val="FFFFFF"/>
                    </a:solidFill>
                  </a:rPr>
                  <a:t>Rn decay</a:t>
                </a:r>
                <a:br>
                  <a:rPr sz="900">
                    <a:solidFill>
                      <a:srgbClr val="FFFFFF"/>
                    </a:solidFill>
                  </a:rPr>
                </a:br>
                <a:r>
                  <a:rPr sz="900">
                    <a:solidFill>
                      <a:srgbClr val="FFFFFF"/>
                    </a:solidFill>
                  </a:rPr>
                  <a:t>and its daughter </a:t>
                </a:r>
                <a:r>
                  <a:rPr sz="900" baseline="31999">
                    <a:solidFill>
                      <a:srgbClr val="FFFFFF"/>
                    </a:solidFill>
                  </a:rPr>
                  <a:t>216</a:t>
                </a:r>
                <a:r>
                  <a:rPr sz="900">
                    <a:solidFill>
                      <a:srgbClr val="FFFFFF"/>
                    </a:solidFill>
                  </a:rPr>
                  <a:t>Po</a:t>
                </a:r>
              </a:p>
            </p:txBody>
          </p:sp>
        </p:grpSp>
        <p:grpSp>
          <p:nvGrpSpPr>
            <p:cNvPr id="24" name="Group 1250"/>
            <p:cNvGrpSpPr/>
            <p:nvPr/>
          </p:nvGrpSpPr>
          <p:grpSpPr>
            <a:xfrm>
              <a:off x="1828800" y="3200400"/>
              <a:ext cx="1339454" cy="1392844"/>
              <a:chOff x="0" y="-15932"/>
              <a:chExt cx="1905000" cy="1980931"/>
            </a:xfrm>
          </p:grpSpPr>
          <p:pic>
            <p:nvPicPr>
              <p:cNvPr id="25" name="Result of img_000000031_Default_000-1.jpg"/>
              <p:cNvPicPr/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59998"/>
                <a:ext cx="1905000" cy="1905001"/>
              </a:xfrm>
              <a:prstGeom prst="rect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sp>
            <p:nvSpPr>
              <p:cNvPr id="26" name="Shape 1249"/>
              <p:cNvSpPr/>
              <p:nvPr/>
            </p:nvSpPr>
            <p:spPr>
              <a:xfrm>
                <a:off x="93953" y="-15932"/>
                <a:ext cx="1590143" cy="5398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900" i="1">
                    <a:solidFill>
                      <a:srgbClr val="FFFFFF"/>
                    </a:solidFill>
                  </a:rPr>
                  <a:t>O </a:t>
                </a:r>
                <a:r>
                  <a:rPr sz="900">
                    <a:solidFill>
                      <a:srgbClr val="FFFFFF"/>
                    </a:solidFill>
                  </a:rPr>
                  <a:t>(100 keV) electrons</a:t>
                </a:r>
                <a:br>
                  <a:rPr sz="900">
                    <a:solidFill>
                      <a:srgbClr val="FFFFFF"/>
                    </a:solidFill>
                  </a:rPr>
                </a:br>
                <a:r>
                  <a:rPr sz="900">
                    <a:solidFill>
                      <a:srgbClr val="FFFFFF"/>
                    </a:solidFill>
                  </a:rPr>
                  <a:t>~MIPs</a:t>
                </a:r>
              </a:p>
            </p:txBody>
          </p:sp>
        </p:grpSp>
      </p:grpSp>
      <p:pic>
        <p:nvPicPr>
          <p:cNvPr id="8" name="flyingDrone.jp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162800" y="2209800"/>
            <a:ext cx="1752600" cy="1600200"/>
          </a:xfrm>
          <a:prstGeom prst="rect">
            <a:avLst/>
          </a:prstGeom>
          <a:ln w="25400">
            <a:solidFill/>
            <a:miter lim="400000"/>
          </a:ln>
        </p:spPr>
      </p:pic>
      <p:sp>
        <p:nvSpPr>
          <p:cNvPr id="38" name="Shape 1244"/>
          <p:cNvSpPr/>
          <p:nvPr/>
        </p:nvSpPr>
        <p:spPr>
          <a:xfrm>
            <a:off x="5105400" y="3200400"/>
            <a:ext cx="1727483" cy="62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1200" dirty="0"/>
              <a:t>Single X-rays from </a:t>
            </a:r>
            <a:r>
              <a:rPr sz="1200" baseline="31999" dirty="0"/>
              <a:t>55</a:t>
            </a:r>
            <a:r>
              <a:rPr sz="1200" dirty="0"/>
              <a:t>Fe</a:t>
            </a:r>
            <a:br>
              <a:rPr sz="1200" dirty="0"/>
            </a:br>
            <a:r>
              <a:rPr sz="1200" dirty="0"/>
              <a:t>and the energy spectrum</a:t>
            </a:r>
            <a:br>
              <a:rPr sz="1200" dirty="0"/>
            </a:br>
            <a:r>
              <a:rPr sz="1200" dirty="0"/>
              <a:t>extracted from the images</a:t>
            </a:r>
          </a:p>
        </p:txBody>
      </p:sp>
    </p:spTree>
    <p:extLst>
      <p:ext uri="{BB962C8B-B14F-4D97-AF65-F5344CB8AC3E}">
        <p14:creationId xmlns:p14="http://schemas.microsoft.com/office/powerpoint/2010/main" val="1405746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388"/>
            <a:ext cx="4305562" cy="57432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562" y="851388"/>
            <a:ext cx="4252168" cy="3841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4112" y="5194908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https://indico.cern.ch/event/457639/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57726" y="152400"/>
            <a:ext cx="624524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Topical </a:t>
            </a:r>
            <a:r>
              <a:rPr lang="en-US" sz="2800" dirty="0"/>
              <a:t>W</a:t>
            </a:r>
            <a:r>
              <a:rPr lang="en-US" sz="2800" dirty="0" smtClean="0"/>
              <a:t>orkshop </a:t>
            </a:r>
            <a:r>
              <a:rPr lang="en-US" sz="2800" dirty="0"/>
              <a:t>on </a:t>
            </a:r>
            <a:r>
              <a:rPr lang="en-US" sz="2800" dirty="0" smtClean="0"/>
              <a:t>Resistive </a:t>
            </a:r>
            <a:r>
              <a:rPr lang="en-US" sz="2800" dirty="0"/>
              <a:t>E</a:t>
            </a:r>
            <a:r>
              <a:rPr lang="en-US" sz="2800" dirty="0" smtClean="0"/>
              <a:t>lectrodes</a:t>
            </a:r>
          </a:p>
          <a:p>
            <a:pPr algn="ctr"/>
            <a:r>
              <a:rPr lang="en-US" sz="1400" dirty="0" smtClean="0"/>
              <a:t>December 2015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61888546-7AC5-46E9-927F-045826FB854A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026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44" y="1073699"/>
            <a:ext cx="5084713" cy="51516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42106" y="6225316"/>
            <a:ext cx="659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https://indico.cern.ch/event/496113/timetable/#20160311.detailed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78744" y="152400"/>
            <a:ext cx="640321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Topical </a:t>
            </a:r>
            <a:r>
              <a:rPr lang="en-US" sz="2800" dirty="0"/>
              <a:t>W</a:t>
            </a:r>
            <a:r>
              <a:rPr lang="en-US" sz="2800" dirty="0" smtClean="0"/>
              <a:t>orkshop </a:t>
            </a:r>
            <a:r>
              <a:rPr lang="en-US" sz="2800" dirty="0"/>
              <a:t>on D</a:t>
            </a:r>
            <a:r>
              <a:rPr lang="en-US" sz="2800" dirty="0" smtClean="0"/>
              <a:t>ischarges in MPGDs</a:t>
            </a:r>
          </a:p>
          <a:p>
            <a:pPr algn="ctr"/>
            <a:r>
              <a:rPr lang="en-US" sz="1400" dirty="0" smtClean="0"/>
              <a:t>March 2016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61888546-7AC5-46E9-927F-045826FB854A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94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0"/>
            <a:ext cx="6262461" cy="6858000"/>
          </a:xfrm>
          <a:prstGeom prst="rect">
            <a:avLst/>
          </a:prstGeom>
        </p:spPr>
      </p:pic>
      <p:sp>
        <p:nvSpPr>
          <p:cNvPr id="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61888546-7AC5-46E9-927F-045826FB854A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327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04801" y="1905000"/>
            <a:ext cx="3733800" cy="4267200"/>
            <a:chOff x="457200" y="533400"/>
            <a:chExt cx="6400800" cy="6163470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7200" y="533400"/>
              <a:ext cx="6400800" cy="21293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66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667000"/>
              <a:ext cx="6400800" cy="40298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7" name="Rectangle 6"/>
          <p:cNvSpPr/>
          <p:nvPr/>
        </p:nvSpPr>
        <p:spPr>
          <a:xfrm>
            <a:off x="5029200" y="6172200"/>
            <a:ext cx="3581400" cy="525142"/>
          </a:xfrm>
          <a:prstGeom prst="rect">
            <a:avLst/>
          </a:prstGeom>
        </p:spPr>
        <p:txBody>
          <a:bodyPr wrap="square" lIns="91435" tIns="45718" rIns="91435" bIns="45718">
            <a:spAutoFit/>
          </a:bodyPr>
          <a:lstStyle/>
          <a:p>
            <a:r>
              <a:rPr lang="en-US" sz="1400" dirty="0"/>
              <a:t>Students Visit: </a:t>
            </a:r>
          </a:p>
          <a:p>
            <a:r>
              <a:rPr lang="en-US" sz="1400" dirty="0"/>
              <a:t>24</a:t>
            </a:r>
            <a:r>
              <a:rPr lang="en-US" sz="1400" baseline="30000" dirty="0"/>
              <a:t>th</a:t>
            </a:r>
            <a:r>
              <a:rPr lang="en-US" sz="1400" dirty="0"/>
              <a:t> November (Zagreb) M. Planinic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1066801"/>
            <a:ext cx="4572000" cy="525142"/>
          </a:xfrm>
          <a:prstGeom prst="rect">
            <a:avLst/>
          </a:prstGeom>
        </p:spPr>
        <p:txBody>
          <a:bodyPr lIns="91435" tIns="45718" rIns="91435" bIns="45718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October 'extended NNV visit' of Dutch high school students at CERN 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1" y="1545388"/>
            <a:ext cx="3981450" cy="1264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953000" y="1088187"/>
            <a:ext cx="2745340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/>
              <a:t>6-7 October (M. Hoffmann)</a:t>
            </a:r>
            <a:endParaRPr lang="en-US" dirty="0"/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 cstate="print"/>
          <a:srcRect b="20148"/>
          <a:stretch>
            <a:fillRect/>
          </a:stretch>
        </p:blipFill>
        <p:spPr bwMode="auto">
          <a:xfrm>
            <a:off x="5029200" y="3161558"/>
            <a:ext cx="3733800" cy="2372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029200" y="2809540"/>
            <a:ext cx="1873294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/>
              <a:t>DOE and Fermilab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Schools, visits, events…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61888546-7AC5-46E9-927F-045826FB854A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9348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Box 1"/>
          <p:cNvSpPr txBox="1">
            <a:spLocks noChangeArrowheads="1"/>
          </p:cNvSpPr>
          <p:nvPr/>
        </p:nvSpPr>
        <p:spPr bwMode="auto">
          <a:xfrm>
            <a:off x="1600200" y="381000"/>
            <a:ext cx="5779100" cy="91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36" tIns="41469" rIns="82936" bIns="41469">
            <a:spAutoFit/>
          </a:bodyPr>
          <a:lstStyle/>
          <a:p>
            <a:pPr algn="ctr" defTabSz="65514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900" dirty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</a:rPr>
              <a:t>WG4 - Modeling of Physics Processes </a:t>
            </a:r>
          </a:p>
          <a:p>
            <a:pPr algn="ctr" defTabSz="65514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900" dirty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</a:rPr>
              <a:t>and Software Tools</a:t>
            </a: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en-US"/>
            </a:defPPr>
            <a:lvl1pPr marL="0" algn="r" defTabSz="91430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1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888546-7AC5-46E9-927F-045826FB85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219200"/>
            <a:ext cx="5468164" cy="3539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Software Tools: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latin typeface="Calibri"/>
                <a:cs typeface="Calibri"/>
              </a:rPr>
              <a:t>Magboltz (transport equations) and </a:t>
            </a:r>
            <a:r>
              <a:rPr lang="en-US" sz="1400" dirty="0" err="1" smtClean="0">
                <a:latin typeface="Calibri"/>
                <a:cs typeface="Calibri"/>
              </a:rPr>
              <a:t>Degrad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(cluster size distribution)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latin typeface="Calibri"/>
                <a:cs typeface="Calibri"/>
              </a:rPr>
              <a:t>Speeding up Garfield++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latin typeface="Calibri"/>
                <a:cs typeface="Calibri"/>
              </a:rPr>
              <a:t>Optimization of charging up processes simulation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libri"/>
              <a:cs typeface="Calibri"/>
            </a:endParaRPr>
          </a:p>
          <a:p>
            <a:r>
              <a:rPr lang="en-US" b="1" dirty="0" smtClean="0">
                <a:latin typeface="Calibri"/>
                <a:cs typeface="Calibri"/>
              </a:rPr>
              <a:t>Modeling of Physics Processes: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latin typeface="Calibri"/>
                <a:cs typeface="Calibri"/>
              </a:rPr>
              <a:t>Penning energy transfers in Ne based gas mixtures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latin typeface="Calibri"/>
                <a:cs typeface="Calibri"/>
              </a:rPr>
              <a:t>Impact of CO2 cluster ions on the constant field detectors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latin typeface="Calibri"/>
                <a:cs typeface="Calibri"/>
              </a:rPr>
              <a:t>Dependence of the gas gain on the Gem hole diameter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Calibri"/>
                <a:cs typeface="Calibri"/>
              </a:rPr>
              <a:t>Impact of the mesh 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Calibri"/>
              </a:rPr>
              <a:t>geometry </a:t>
            </a:r>
            <a:r>
              <a:rPr lang="en-US" sz="1400" dirty="0" smtClean="0">
                <a:solidFill>
                  <a:srgbClr val="000000"/>
                </a:solidFill>
                <a:latin typeface="Calibri"/>
                <a:cs typeface="Calibri"/>
              </a:rPr>
              <a:t>on the performance the Micromegas 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648200"/>
            <a:ext cx="4314557" cy="186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267200"/>
            <a:ext cx="3505200" cy="206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895600"/>
            <a:ext cx="3889082" cy="952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03159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1000" y="1295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S</a:t>
            </a:r>
            <a:r>
              <a:rPr lang="en-GB" dirty="0" smtClean="0">
                <a:solidFill>
                  <a:srgbClr val="FF0000"/>
                </a:solidFill>
              </a:rPr>
              <a:t>R</a:t>
            </a:r>
            <a:r>
              <a:rPr lang="en-GB" dirty="0" smtClean="0">
                <a:solidFill>
                  <a:srgbClr val="00B050"/>
                </a:solidFill>
              </a:rPr>
              <a:t>S</a:t>
            </a:r>
            <a:r>
              <a:rPr lang="en-GB" dirty="0" smtClean="0"/>
              <a:t> progress </a:t>
            </a:r>
            <a:br>
              <a:rPr lang="en-GB" dirty="0" smtClean="0"/>
            </a:br>
            <a:endParaRPr lang="en-GB" sz="3100" dirty="0"/>
          </a:p>
        </p:txBody>
      </p:sp>
      <p:sp>
        <p:nvSpPr>
          <p:cNvPr id="7" name="TextBox 6"/>
          <p:cNvSpPr txBox="1"/>
          <p:nvPr/>
        </p:nvSpPr>
        <p:spPr>
          <a:xfrm>
            <a:off x="2057400" y="2590800"/>
            <a:ext cx="575029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  <a:latin typeface="Calibri"/>
              </a:rPr>
              <a:t>VMM128 = 1 MHz frontend for SRS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  <a:latin typeface="Calibri"/>
              </a:rPr>
              <a:t>DVM=  digital SRS adapter for VMM /</a:t>
            </a:r>
            <a:r>
              <a:rPr lang="en-GB" dirty="0" err="1" smtClean="0">
                <a:solidFill>
                  <a:prstClr val="black"/>
                </a:solidFill>
                <a:latin typeface="Calibri"/>
              </a:rPr>
              <a:t>GEMRoc</a:t>
            </a:r>
            <a:r>
              <a:rPr lang="en-GB" dirty="0" smtClean="0">
                <a:solidFill>
                  <a:prstClr val="black"/>
                </a:solidFill>
                <a:latin typeface="Calibri"/>
              </a:rPr>
              <a:t> frontends 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  <a:latin typeface="Calibri"/>
              </a:rPr>
              <a:t>APV = analogue pickup amplifier/shaper box for MPGD’s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  <a:latin typeface="Calibri"/>
              </a:rPr>
              <a:t>AVD = active voltage divider for MPGD’s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prstClr val="black"/>
                </a:solidFill>
                <a:latin typeface="Calibri"/>
              </a:rPr>
              <a:t>Femtometer</a:t>
            </a:r>
            <a:r>
              <a:rPr lang="en-GB" dirty="0" smtClean="0">
                <a:solidFill>
                  <a:prstClr val="black"/>
                </a:solidFill>
                <a:latin typeface="Calibri"/>
              </a:rPr>
              <a:t> </a:t>
            </a:r>
          </a:p>
          <a:p>
            <a:pPr defTabSz="914400"/>
            <a:endParaRPr lang="en-GB" dirty="0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33600" y="685800"/>
            <a:ext cx="504577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3200" dirty="0">
                <a:solidFill>
                  <a:prstClr val="black"/>
                </a:solidFill>
                <a:latin typeface="Calibri"/>
              </a:rPr>
              <a:t>WG5 - Electronics for MPGDs</a:t>
            </a: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en-US"/>
            </a:defPPr>
            <a:lvl1pPr marL="0" algn="r" defTabSz="91430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1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888546-7AC5-46E9-927F-045826FB85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124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9144000" cy="59963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84980" y="6243249"/>
            <a:ext cx="5506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http://cerncourier.com/cws/article/cern/</a:t>
            </a:r>
            <a:r>
              <a:rPr lang="en-US" dirty="0" smtClean="0">
                <a:hlinkClick r:id="rId3"/>
              </a:rPr>
              <a:t>62507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61888546-7AC5-46E9-927F-045826FB854A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1285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443" y="22492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1 MHz frontend for SRS: </a:t>
            </a:r>
            <a:r>
              <a:rPr lang="en-GB" dirty="0" smtClean="0">
                <a:solidFill>
                  <a:srgbClr val="FF0000"/>
                </a:solidFill>
              </a:rPr>
              <a:t>VMM hybrid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 rot="18011312">
            <a:off x="3957027" y="3049041"/>
            <a:ext cx="360040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96" name="TextBox 4095"/>
          <p:cNvSpPr txBox="1"/>
          <p:nvPr/>
        </p:nvSpPr>
        <p:spPr>
          <a:xfrm>
            <a:off x="883431" y="5248694"/>
            <a:ext cx="81653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u="sng" dirty="0" smtClean="0">
                <a:solidFill>
                  <a:prstClr val="black"/>
                </a:solidFill>
                <a:latin typeface="Calibri"/>
              </a:rPr>
              <a:t>VMM-128 status:</a:t>
            </a:r>
          </a:p>
          <a:p>
            <a:pPr defTabSz="914400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2015 :  VMM-2/BGA prototypes produced &amp;  tested in GDD lab in collaboration with ATLAS NSW </a:t>
            </a:r>
          </a:p>
          <a:p>
            <a:pPr defTabSz="914400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2016 :  VMM-3  revision  ( wire-bonded  hybrid,  imminent)*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3431" y="6109849"/>
            <a:ext cx="6616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1200" dirty="0" smtClean="0">
                <a:solidFill>
                  <a:prstClr val="black"/>
                </a:solidFill>
                <a:latin typeface="Calibri"/>
              </a:rPr>
              <a:t>* major delays due to BGA packaging issues of VMM, RD51 decided for wire-bonded hybrid production </a:t>
            </a:r>
            <a:endParaRPr lang="en-GB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5616" y="1310447"/>
            <a:ext cx="7408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2400" dirty="0" smtClean="0">
                <a:solidFill>
                  <a:prstClr val="black"/>
                </a:solidFill>
                <a:latin typeface="Calibri"/>
              </a:rPr>
              <a:t>APV hybrids : max 3 kHz  </a:t>
            </a:r>
            <a:r>
              <a:rPr lang="en-GB" sz="2400" dirty="0" smtClean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 </a:t>
            </a:r>
            <a:r>
              <a:rPr lang="en-GB" sz="2400" dirty="0" smtClean="0">
                <a:solidFill>
                  <a:prstClr val="black"/>
                </a:solidFill>
                <a:latin typeface="Calibri"/>
              </a:rPr>
              <a:t> VMM hybrids: up 1 MHz</a:t>
            </a:r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88840"/>
            <a:ext cx="5492617" cy="269646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7443" y="4880009"/>
            <a:ext cx="414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dirty="0" smtClean="0">
                <a:solidFill>
                  <a:prstClr val="black"/>
                </a:solidFill>
                <a:latin typeface="Calibri"/>
              </a:rPr>
              <a:t>HDMI Micro (SRS readout /power/control)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989245" y="4143220"/>
            <a:ext cx="720080" cy="785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Straight Arrow Connector 4096"/>
          <p:cNvCxnSpPr>
            <a:stCxn id="4100" idx="1"/>
          </p:cNvCxnSpPr>
          <p:nvPr/>
        </p:nvCxnSpPr>
        <p:spPr>
          <a:xfrm flipH="1" flipV="1">
            <a:off x="4016661" y="4059627"/>
            <a:ext cx="1048306" cy="9936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0" name="TextBox 4099"/>
          <p:cNvSpPr txBox="1"/>
          <p:nvPr/>
        </p:nvSpPr>
        <p:spPr>
          <a:xfrm>
            <a:off x="5064967" y="4868653"/>
            <a:ext cx="369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dirty="0" smtClean="0">
                <a:solidFill>
                  <a:prstClr val="black"/>
                </a:solidFill>
                <a:latin typeface="Calibri"/>
              </a:rPr>
              <a:t>2 x VMM2 ASICs with ceramic coolers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04" name="TextBox 4103"/>
          <p:cNvSpPr txBox="1"/>
          <p:nvPr/>
        </p:nvSpPr>
        <p:spPr>
          <a:xfrm>
            <a:off x="6605869" y="3994250"/>
            <a:ext cx="1794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dirty="0" smtClean="0">
                <a:solidFill>
                  <a:prstClr val="black"/>
                </a:solidFill>
                <a:latin typeface="Calibri"/>
              </a:rPr>
              <a:t>Spark protection </a:t>
            </a:r>
          </a:p>
          <a:p>
            <a:pPr defTabSz="914400"/>
            <a:r>
              <a:rPr lang="en-GB" dirty="0" smtClean="0">
                <a:solidFill>
                  <a:prstClr val="black"/>
                </a:solidFill>
                <a:latin typeface="Calibri"/>
              </a:rPr>
              <a:t>AC coupling 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106" name="Straight Arrow Connector 4105"/>
          <p:cNvCxnSpPr>
            <a:stCxn id="4104" idx="1"/>
          </p:cNvCxnSpPr>
          <p:nvPr/>
        </p:nvCxnSpPr>
        <p:spPr>
          <a:xfrm flipH="1" flipV="1">
            <a:off x="5796137" y="3919874"/>
            <a:ext cx="809732" cy="3975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Arrow Connector 4108"/>
          <p:cNvCxnSpPr/>
          <p:nvPr/>
        </p:nvCxnSpPr>
        <p:spPr>
          <a:xfrm flipH="1">
            <a:off x="5270000" y="3180421"/>
            <a:ext cx="1335869" cy="4966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0" name="TextBox 4109"/>
          <p:cNvSpPr txBox="1"/>
          <p:nvPr/>
        </p:nvSpPr>
        <p:spPr>
          <a:xfrm>
            <a:off x="6595509" y="2594764"/>
            <a:ext cx="1846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dirty="0" smtClean="0">
                <a:solidFill>
                  <a:prstClr val="black"/>
                </a:solidFill>
                <a:latin typeface="Calibri"/>
              </a:rPr>
              <a:t>128 channel </a:t>
            </a:r>
          </a:p>
          <a:p>
            <a:pPr defTabSz="914400"/>
            <a:r>
              <a:rPr lang="en-GB" dirty="0" smtClean="0">
                <a:solidFill>
                  <a:prstClr val="black"/>
                </a:solidFill>
                <a:latin typeface="Calibri"/>
              </a:rPr>
              <a:t>MPGD connector 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112" name="Straight Arrow Connector 4111"/>
          <p:cNvCxnSpPr/>
          <p:nvPr/>
        </p:nvCxnSpPr>
        <p:spPr>
          <a:xfrm>
            <a:off x="1709325" y="2734519"/>
            <a:ext cx="1114362" cy="6942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6" name="TextBox 4115"/>
          <p:cNvSpPr txBox="1"/>
          <p:nvPr/>
        </p:nvSpPr>
        <p:spPr>
          <a:xfrm>
            <a:off x="1036943" y="2296767"/>
            <a:ext cx="974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dirty="0" smtClean="0">
                <a:solidFill>
                  <a:prstClr val="black"/>
                </a:solidFill>
                <a:latin typeface="Calibri"/>
              </a:rPr>
              <a:t>Readout</a:t>
            </a:r>
          </a:p>
          <a:p>
            <a:pPr defTabSz="914400"/>
            <a:r>
              <a:rPr lang="en-GB" dirty="0" smtClean="0">
                <a:solidFill>
                  <a:prstClr val="black"/>
                </a:solidFill>
                <a:latin typeface="Calibri"/>
              </a:rPr>
              <a:t>chip</a:t>
            </a:r>
          </a:p>
        </p:txBody>
      </p:sp>
      <p:sp>
        <p:nvSpPr>
          <p:cNvPr id="19" name="Slide Number Placeholder 5"/>
          <p:cNvSpPr txBox="1">
            <a:spLocks/>
          </p:cNvSpPr>
          <p:nvPr/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en-US"/>
            </a:defPPr>
            <a:lvl1pPr marL="0" algn="r" defTabSz="91430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1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888546-7AC5-46E9-927F-045826FB85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46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7200"/>
            <a:ext cx="4191000" cy="3140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81000"/>
            <a:ext cx="4495800" cy="3355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18893"/>
            <a:ext cx="4038600" cy="30186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3744512"/>
            <a:ext cx="4114800" cy="3080249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en-US"/>
            </a:defPPr>
            <a:lvl1pPr marL="0" algn="r" defTabSz="91430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1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888546-7AC5-46E9-927F-045826FB85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6954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Hans\R&amp;D\rd51\WG52\Production files SRS\Minicrate\Views\3U Minicrate Perspective top view, cover remove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" t="7281" r="1641" b="-5558"/>
          <a:stretch/>
        </p:blipFill>
        <p:spPr bwMode="auto">
          <a:xfrm>
            <a:off x="6986900" y="3617328"/>
            <a:ext cx="2121604" cy="99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Hans\R&amp;D\rd51\WG52\Production files SRS\Eurocrate\Views\Eurocrate-full-power.png"/>
          <p:cNvPicPr>
            <a:picLocks noChangeAspect="1" noChangeArrowheads="1"/>
          </p:cNvPicPr>
          <p:nvPr/>
        </p:nvPicPr>
        <p:blipFill>
          <a:blip r:embed="rId3" cstate="print"/>
          <a:srcRect l="6227" r="24670"/>
          <a:stretch>
            <a:fillRect/>
          </a:stretch>
        </p:blipFill>
        <p:spPr bwMode="auto">
          <a:xfrm>
            <a:off x="7335638" y="1183033"/>
            <a:ext cx="1709274" cy="1393477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7504" y="796344"/>
            <a:ext cx="8964488" cy="601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GB" sz="1100" dirty="0" smtClean="0">
                <a:solidFill>
                  <a:srgbClr val="0070C0"/>
                </a:solidFill>
              </a:rPr>
              <a:t>ALICE  </a:t>
            </a:r>
            <a:r>
              <a:rPr lang="en-GB" sz="1100" dirty="0" err="1" smtClean="0">
                <a:solidFill>
                  <a:srgbClr val="0070C0"/>
                </a:solidFill>
              </a:rPr>
              <a:t>EMCal</a:t>
            </a:r>
            <a:r>
              <a:rPr lang="en-GB" sz="1100" dirty="0" smtClean="0">
                <a:solidFill>
                  <a:srgbClr val="0070C0"/>
                </a:solidFill>
              </a:rPr>
              <a:t> Calorimeter upgrade, ORNL</a:t>
            </a:r>
            <a:r>
              <a:rPr lang="en-GB" sz="1100" dirty="0" smtClean="0">
                <a:solidFill>
                  <a:srgbClr val="FF0000"/>
                </a:solidFill>
              </a:rPr>
              <a:t>, SRS  readout  backend via  DTCC links and 24 SRU’s </a:t>
            </a:r>
            <a:r>
              <a:rPr lang="en-GB" sz="1100" dirty="0" smtClean="0"/>
              <a:t>,  </a:t>
            </a:r>
            <a:r>
              <a:rPr lang="en-GB" sz="1100" dirty="0" smtClean="0">
                <a:solidFill>
                  <a:srgbClr val="00B050"/>
                </a:solidFill>
              </a:rPr>
              <a:t>DATE Online system</a:t>
            </a:r>
            <a:r>
              <a:rPr lang="en-GB" sz="1100" dirty="0" smtClean="0"/>
              <a:t>, </a:t>
            </a:r>
          </a:p>
          <a:p>
            <a:pPr marL="228600" indent="-228600">
              <a:buAutoNum type="arabicPeriod"/>
            </a:pPr>
            <a:r>
              <a:rPr lang="en-GB" sz="1100" dirty="0" smtClean="0">
                <a:solidFill>
                  <a:srgbClr val="0070C0"/>
                </a:solidFill>
              </a:rPr>
              <a:t>ATLAS  upgrade CERN,  MAMMA project NSW </a:t>
            </a:r>
            <a:r>
              <a:rPr lang="fr-FR" sz="1100" dirty="0"/>
              <a:t>, </a:t>
            </a:r>
            <a:r>
              <a:rPr lang="fr-FR" sz="1100" dirty="0">
                <a:solidFill>
                  <a:srgbClr val="0070C0"/>
                </a:solidFill>
              </a:rPr>
              <a:t>µMEGAS</a:t>
            </a:r>
            <a:r>
              <a:rPr lang="fr-FR" sz="1100" dirty="0"/>
              <a:t> </a:t>
            </a:r>
            <a:r>
              <a:rPr lang="en-GB" sz="1100" dirty="0" smtClean="0">
                <a:solidFill>
                  <a:srgbClr val="FF0000"/>
                </a:solidFill>
              </a:rPr>
              <a:t>,  APV frontend SRS </a:t>
            </a:r>
            <a:r>
              <a:rPr lang="en-GB" sz="1100" dirty="0" err="1" smtClean="0">
                <a:solidFill>
                  <a:srgbClr val="FF0000"/>
                </a:solidFill>
              </a:rPr>
              <a:t>Eurocrates</a:t>
            </a:r>
            <a:r>
              <a:rPr lang="en-GB" sz="1100" dirty="0" smtClean="0">
                <a:solidFill>
                  <a:srgbClr val="FF0000"/>
                </a:solidFill>
              </a:rPr>
              <a:t>-SRU,   </a:t>
            </a:r>
            <a:r>
              <a:rPr lang="en-GB" sz="1100" dirty="0" smtClean="0">
                <a:solidFill>
                  <a:srgbClr val="00B050"/>
                </a:solidFill>
              </a:rPr>
              <a:t>MMDAQ Online,</a:t>
            </a:r>
            <a:r>
              <a:rPr lang="en-GB" sz="1100" dirty="0" smtClean="0"/>
              <a:t> </a:t>
            </a:r>
          </a:p>
          <a:p>
            <a:pPr marL="228600" indent="-228600">
              <a:buAutoNum type="arabicPeriod"/>
            </a:pPr>
            <a:r>
              <a:rPr lang="en-GB" sz="1100" dirty="0" smtClean="0">
                <a:solidFill>
                  <a:srgbClr val="0070C0"/>
                </a:solidFill>
              </a:rPr>
              <a:t>ATLAS upgrade Mainz, </a:t>
            </a:r>
            <a:r>
              <a:rPr lang="fr-FR" sz="1100" dirty="0" smtClean="0">
                <a:solidFill>
                  <a:srgbClr val="0070C0"/>
                </a:solidFill>
              </a:rPr>
              <a:t>µMEGAS</a:t>
            </a:r>
            <a:r>
              <a:rPr lang="en-GB" sz="1100" dirty="0" smtClean="0">
                <a:solidFill>
                  <a:srgbClr val="0070C0"/>
                </a:solidFill>
              </a:rPr>
              <a:t> for MBTS</a:t>
            </a:r>
            <a:r>
              <a:rPr lang="en-GB" sz="1100" dirty="0" smtClean="0">
                <a:solidFill>
                  <a:srgbClr val="FF0000"/>
                </a:solidFill>
              </a:rPr>
              <a:t>, APV frontend- SRS </a:t>
            </a:r>
            <a:r>
              <a:rPr lang="en-GB" sz="1100" dirty="0" err="1" smtClean="0">
                <a:solidFill>
                  <a:srgbClr val="FF0000"/>
                </a:solidFill>
              </a:rPr>
              <a:t>Eurocrate</a:t>
            </a:r>
            <a:r>
              <a:rPr lang="en-GB" sz="1100" dirty="0" smtClean="0">
                <a:solidFill>
                  <a:srgbClr val="FF0000"/>
                </a:solidFill>
              </a:rPr>
              <a:t>,</a:t>
            </a:r>
            <a:r>
              <a:rPr lang="en-GB" sz="1100" dirty="0" smtClean="0">
                <a:solidFill>
                  <a:srgbClr val="0070C0"/>
                </a:solidFill>
              </a:rPr>
              <a:t> </a:t>
            </a:r>
            <a:r>
              <a:rPr lang="en-GB" sz="1100" dirty="0" smtClean="0">
                <a:solidFill>
                  <a:srgbClr val="00B050"/>
                </a:solidFill>
              </a:rPr>
              <a:t>MMDAQ Online, </a:t>
            </a:r>
            <a:endParaRPr lang="en-GB" sz="1100" dirty="0"/>
          </a:p>
          <a:p>
            <a:pPr marL="228600" indent="-228600">
              <a:buAutoNum type="arabicPeriod"/>
            </a:pPr>
            <a:r>
              <a:rPr lang="en-GB" sz="1100" dirty="0" smtClean="0">
                <a:solidFill>
                  <a:srgbClr val="0070C0"/>
                </a:solidFill>
              </a:rPr>
              <a:t>ATLAS Muon upgrade R&amp;D, INFN Rome</a:t>
            </a:r>
            <a:r>
              <a:rPr lang="en-GB" sz="1100" dirty="0" smtClean="0"/>
              <a:t>, </a:t>
            </a:r>
            <a:r>
              <a:rPr lang="en-GB" sz="1100" dirty="0" smtClean="0">
                <a:solidFill>
                  <a:srgbClr val="FF0000"/>
                </a:solidFill>
              </a:rPr>
              <a:t>APV frontend SRS </a:t>
            </a:r>
            <a:r>
              <a:rPr lang="en-GB" sz="1100" dirty="0" err="1" smtClean="0">
                <a:solidFill>
                  <a:srgbClr val="FF0000"/>
                </a:solidFill>
              </a:rPr>
              <a:t>Eurocrate</a:t>
            </a:r>
            <a:r>
              <a:rPr lang="en-GB" sz="1100" dirty="0" smtClean="0">
                <a:solidFill>
                  <a:srgbClr val="FF0000"/>
                </a:solidFill>
              </a:rPr>
              <a:t>,</a:t>
            </a:r>
            <a:r>
              <a:rPr lang="en-GB" sz="1100" dirty="0" smtClean="0"/>
              <a:t> </a:t>
            </a:r>
            <a:r>
              <a:rPr lang="en-GB" sz="1100" dirty="0" smtClean="0">
                <a:solidFill>
                  <a:srgbClr val="00B050"/>
                </a:solidFill>
              </a:rPr>
              <a:t>MMDAQ Online</a:t>
            </a:r>
            <a:r>
              <a:rPr lang="en-GB" sz="1100" dirty="0" smtClean="0"/>
              <a:t>, </a:t>
            </a:r>
          </a:p>
          <a:p>
            <a:pPr marL="228600" indent="-228600">
              <a:buAutoNum type="arabicPeriod"/>
            </a:pPr>
            <a:r>
              <a:rPr lang="en-GB" sz="1100" dirty="0" smtClean="0">
                <a:solidFill>
                  <a:srgbClr val="0070C0"/>
                </a:solidFill>
              </a:rPr>
              <a:t>ATLAS Saclay, </a:t>
            </a:r>
            <a:r>
              <a:rPr lang="fr-FR" sz="1100" dirty="0">
                <a:solidFill>
                  <a:srgbClr val="0070C0"/>
                </a:solidFill>
              </a:rPr>
              <a:t>µMEGAS </a:t>
            </a:r>
            <a:r>
              <a:rPr lang="fr-FR" sz="1100" dirty="0" smtClean="0">
                <a:solidFill>
                  <a:srgbClr val="0070C0"/>
                </a:solidFill>
              </a:rPr>
              <a:t> R&amp;D</a:t>
            </a:r>
            <a:r>
              <a:rPr lang="fr-FR" sz="1100" dirty="0" smtClean="0"/>
              <a:t>, </a:t>
            </a:r>
            <a:r>
              <a:rPr lang="fr-FR" sz="1100" dirty="0" smtClean="0">
                <a:solidFill>
                  <a:srgbClr val="FF0000"/>
                </a:solidFill>
              </a:rPr>
              <a:t>APV </a:t>
            </a:r>
            <a:r>
              <a:rPr lang="fr-FR" sz="1100" dirty="0" err="1" smtClean="0">
                <a:solidFill>
                  <a:srgbClr val="FF0000"/>
                </a:solidFill>
              </a:rPr>
              <a:t>frontend</a:t>
            </a:r>
            <a:r>
              <a:rPr lang="fr-FR" sz="1100" dirty="0" smtClean="0">
                <a:solidFill>
                  <a:srgbClr val="FF0000"/>
                </a:solidFill>
              </a:rPr>
              <a:t> SRS </a:t>
            </a:r>
            <a:r>
              <a:rPr lang="fr-FR" sz="1100" dirty="0" err="1" smtClean="0">
                <a:solidFill>
                  <a:srgbClr val="FF0000"/>
                </a:solidFill>
              </a:rPr>
              <a:t>Minicrate</a:t>
            </a:r>
            <a:r>
              <a:rPr lang="fr-FR" sz="1100" dirty="0" smtClean="0">
                <a:solidFill>
                  <a:srgbClr val="00B050"/>
                </a:solidFill>
              </a:rPr>
              <a:t>, MMDAQ Online</a:t>
            </a:r>
            <a:r>
              <a:rPr lang="fr-FR" sz="1100" dirty="0" smtClean="0"/>
              <a:t>, </a:t>
            </a:r>
          </a:p>
          <a:p>
            <a:pPr marL="228600" indent="-228600">
              <a:buAutoNum type="arabicPeriod"/>
            </a:pPr>
            <a:r>
              <a:rPr lang="fr-FR" sz="1100" dirty="0" smtClean="0">
                <a:solidFill>
                  <a:srgbClr val="0070C0"/>
                </a:solidFill>
              </a:rPr>
              <a:t>NA62  </a:t>
            </a:r>
            <a:r>
              <a:rPr lang="fr-FR" sz="1100" dirty="0">
                <a:solidFill>
                  <a:srgbClr val="0070C0"/>
                </a:solidFill>
              </a:rPr>
              <a:t>CERN  </a:t>
            </a:r>
            <a:r>
              <a:rPr lang="fr-FR" sz="1100" dirty="0" err="1">
                <a:solidFill>
                  <a:srgbClr val="0070C0"/>
                </a:solidFill>
              </a:rPr>
              <a:t>straw</a:t>
            </a:r>
            <a:r>
              <a:rPr lang="fr-FR" sz="1100" dirty="0">
                <a:solidFill>
                  <a:srgbClr val="0070C0"/>
                </a:solidFill>
              </a:rPr>
              <a:t> </a:t>
            </a:r>
            <a:r>
              <a:rPr lang="fr-FR" sz="1100" dirty="0" err="1">
                <a:solidFill>
                  <a:srgbClr val="0070C0"/>
                </a:solidFill>
              </a:rPr>
              <a:t>tracker</a:t>
            </a:r>
            <a:r>
              <a:rPr lang="fr-FR" sz="1100" dirty="0">
                <a:solidFill>
                  <a:srgbClr val="0070C0"/>
                </a:solidFill>
              </a:rPr>
              <a:t>  upgrade </a:t>
            </a:r>
            <a:r>
              <a:rPr lang="fr-FR" sz="1100" dirty="0" err="1">
                <a:solidFill>
                  <a:srgbClr val="0070C0"/>
                </a:solidFill>
              </a:rPr>
              <a:t>with</a:t>
            </a:r>
            <a:r>
              <a:rPr lang="fr-FR" sz="1100" dirty="0">
                <a:solidFill>
                  <a:srgbClr val="0070C0"/>
                </a:solidFill>
              </a:rPr>
              <a:t> µMEGAS</a:t>
            </a:r>
            <a:r>
              <a:rPr lang="fr-FR" sz="1100" dirty="0">
                <a:solidFill>
                  <a:srgbClr val="FF0000"/>
                </a:solidFill>
              </a:rPr>
              <a:t>, APV </a:t>
            </a:r>
            <a:r>
              <a:rPr lang="fr-FR" sz="1100" dirty="0" err="1">
                <a:solidFill>
                  <a:srgbClr val="FF0000"/>
                </a:solidFill>
              </a:rPr>
              <a:t>frontend</a:t>
            </a:r>
            <a:r>
              <a:rPr lang="fr-FR" sz="1100" dirty="0">
                <a:solidFill>
                  <a:srgbClr val="FF0000"/>
                </a:solidFill>
              </a:rPr>
              <a:t> </a:t>
            </a:r>
            <a:r>
              <a:rPr lang="fr-FR" sz="1100" dirty="0" err="1">
                <a:solidFill>
                  <a:srgbClr val="FF0000"/>
                </a:solidFill>
              </a:rPr>
              <a:t>with</a:t>
            </a:r>
            <a:r>
              <a:rPr lang="fr-FR" sz="1100" dirty="0">
                <a:solidFill>
                  <a:srgbClr val="FF0000"/>
                </a:solidFill>
              </a:rPr>
              <a:t> SRS </a:t>
            </a:r>
            <a:r>
              <a:rPr lang="fr-FR" sz="1100" dirty="0" err="1">
                <a:solidFill>
                  <a:srgbClr val="FF0000"/>
                </a:solidFill>
              </a:rPr>
              <a:t>Minicrate</a:t>
            </a:r>
            <a:r>
              <a:rPr lang="fr-FR" sz="1100" dirty="0">
                <a:solidFill>
                  <a:srgbClr val="FF0000"/>
                </a:solidFill>
              </a:rPr>
              <a:t>,</a:t>
            </a:r>
            <a:r>
              <a:rPr lang="fr-FR" sz="1100" dirty="0">
                <a:solidFill>
                  <a:srgbClr val="0070C0"/>
                </a:solidFill>
              </a:rPr>
              <a:t> </a:t>
            </a:r>
            <a:r>
              <a:rPr lang="fr-FR" sz="1100" dirty="0">
                <a:solidFill>
                  <a:srgbClr val="00B050"/>
                </a:solidFill>
              </a:rPr>
              <a:t>MMDAQ Online</a:t>
            </a:r>
            <a:r>
              <a:rPr lang="fr-FR" sz="1100" dirty="0"/>
              <a:t>, </a:t>
            </a:r>
            <a:endParaRPr lang="fr-FR" sz="1100" dirty="0" smtClean="0"/>
          </a:p>
          <a:p>
            <a:pPr marL="228600" indent="-228600">
              <a:buAutoNum type="arabicPeriod"/>
            </a:pPr>
            <a:r>
              <a:rPr lang="en-GB" sz="1100" dirty="0" smtClean="0">
                <a:solidFill>
                  <a:srgbClr val="0070C0"/>
                </a:solidFill>
              </a:rPr>
              <a:t>CMS  upgrade  CMS GEM collaboration CERN</a:t>
            </a:r>
            <a:r>
              <a:rPr lang="en-GB" sz="1100" dirty="0" smtClean="0"/>
              <a:t>,  </a:t>
            </a:r>
            <a:r>
              <a:rPr lang="en-GB" sz="1100" dirty="0" smtClean="0">
                <a:solidFill>
                  <a:srgbClr val="0070C0"/>
                </a:solidFill>
              </a:rPr>
              <a:t>Muon </a:t>
            </a:r>
            <a:r>
              <a:rPr lang="en-GB" sz="1100" dirty="0" err="1" smtClean="0">
                <a:solidFill>
                  <a:srgbClr val="0070C0"/>
                </a:solidFill>
              </a:rPr>
              <a:t>Endcaps</a:t>
            </a:r>
            <a:r>
              <a:rPr lang="en-GB" sz="1100" dirty="0" smtClean="0">
                <a:solidFill>
                  <a:srgbClr val="FF0000"/>
                </a:solidFill>
              </a:rPr>
              <a:t>,  design of  VFAT frontend digital readout SRS</a:t>
            </a:r>
            <a:endParaRPr lang="en-GB" sz="1100" dirty="0" smtClean="0"/>
          </a:p>
          <a:p>
            <a:pPr marL="228600" indent="-228600">
              <a:buFontTx/>
              <a:buAutoNum type="arabicPeriod"/>
            </a:pPr>
            <a:r>
              <a:rPr lang="sv-SE" sz="1100" dirty="0" smtClean="0">
                <a:solidFill>
                  <a:srgbClr val="0070C0"/>
                </a:solidFill>
              </a:rPr>
              <a:t>TOTEM upgrade GEMs Baris testlab</a:t>
            </a:r>
            <a:r>
              <a:rPr lang="sv-SE" sz="1100" dirty="0" smtClean="0">
                <a:solidFill>
                  <a:srgbClr val="FF0000"/>
                </a:solidFill>
              </a:rPr>
              <a:t>, OPTO-Rx  card design, Minicrate,Eurocrate, SRU</a:t>
            </a:r>
            <a:r>
              <a:rPr lang="sv-SE" sz="1100" dirty="0" smtClean="0">
                <a:solidFill>
                  <a:srgbClr val="00B050"/>
                </a:solidFill>
              </a:rPr>
              <a:t>, DATE Online</a:t>
            </a:r>
            <a:r>
              <a:rPr lang="sv-SE" sz="1100" dirty="0" smtClean="0"/>
              <a:t>, </a:t>
            </a:r>
          </a:p>
          <a:p>
            <a:pPr marL="228600" indent="-228600">
              <a:buFontTx/>
              <a:buAutoNum type="arabicPeriod"/>
            </a:pPr>
            <a:r>
              <a:rPr lang="fr-FR" sz="1100" dirty="0" smtClean="0">
                <a:solidFill>
                  <a:srgbClr val="0070C0"/>
                </a:solidFill>
              </a:rPr>
              <a:t>BNL  GEM detectors</a:t>
            </a:r>
            <a:r>
              <a:rPr lang="fr-FR" sz="1100" dirty="0" smtClean="0">
                <a:solidFill>
                  <a:srgbClr val="FF0000"/>
                </a:solidFill>
              </a:rPr>
              <a:t>, APV </a:t>
            </a:r>
            <a:r>
              <a:rPr lang="fr-FR" sz="1100" dirty="0" err="1" smtClean="0">
                <a:solidFill>
                  <a:srgbClr val="FF0000"/>
                </a:solidFill>
              </a:rPr>
              <a:t>frontend</a:t>
            </a:r>
            <a:r>
              <a:rPr lang="fr-FR" sz="1100" dirty="0" smtClean="0">
                <a:solidFill>
                  <a:srgbClr val="FF0000"/>
                </a:solidFill>
              </a:rPr>
              <a:t>-SRS </a:t>
            </a:r>
            <a:r>
              <a:rPr lang="fr-FR" sz="1100" dirty="0" err="1" smtClean="0">
                <a:solidFill>
                  <a:srgbClr val="FF0000"/>
                </a:solidFill>
              </a:rPr>
              <a:t>Minicrate</a:t>
            </a:r>
            <a:r>
              <a:rPr lang="fr-FR" sz="1100" dirty="0" smtClean="0">
                <a:solidFill>
                  <a:srgbClr val="FF0000"/>
                </a:solidFill>
              </a:rPr>
              <a:t>, </a:t>
            </a:r>
            <a:r>
              <a:rPr lang="fr-FR" sz="1100" dirty="0" smtClean="0">
                <a:solidFill>
                  <a:srgbClr val="00B050"/>
                </a:solidFill>
              </a:rPr>
              <a:t>RCDAQ Online</a:t>
            </a:r>
            <a:r>
              <a:rPr lang="fr-FR" sz="1100" dirty="0" smtClean="0"/>
              <a:t>, </a:t>
            </a:r>
          </a:p>
          <a:p>
            <a:pPr marL="228600" indent="-228600">
              <a:buFontTx/>
              <a:buAutoNum type="arabicPeriod"/>
            </a:pPr>
            <a:r>
              <a:rPr lang="fr-FR" sz="1100" dirty="0" err="1" smtClean="0">
                <a:solidFill>
                  <a:srgbClr val="0070C0"/>
                </a:solidFill>
              </a:rPr>
              <a:t>Stony</a:t>
            </a:r>
            <a:r>
              <a:rPr lang="fr-FR" sz="1100" dirty="0" smtClean="0">
                <a:solidFill>
                  <a:srgbClr val="0070C0"/>
                </a:solidFill>
              </a:rPr>
              <a:t> Brook GEM detector R&amp;D</a:t>
            </a:r>
            <a:r>
              <a:rPr lang="fr-FR" sz="1100" dirty="0" smtClean="0">
                <a:solidFill>
                  <a:srgbClr val="FF0000"/>
                </a:solidFill>
              </a:rPr>
              <a:t>, APV </a:t>
            </a:r>
            <a:r>
              <a:rPr lang="fr-FR" sz="1100" dirty="0" err="1" smtClean="0">
                <a:solidFill>
                  <a:srgbClr val="FF0000"/>
                </a:solidFill>
              </a:rPr>
              <a:t>frontend</a:t>
            </a:r>
            <a:r>
              <a:rPr lang="fr-FR" sz="1100" dirty="0" smtClean="0">
                <a:solidFill>
                  <a:srgbClr val="FF0000"/>
                </a:solidFill>
              </a:rPr>
              <a:t> SRS </a:t>
            </a:r>
            <a:r>
              <a:rPr lang="fr-FR" sz="1100" dirty="0" err="1" smtClean="0">
                <a:solidFill>
                  <a:srgbClr val="FF0000"/>
                </a:solidFill>
              </a:rPr>
              <a:t>Minicrate</a:t>
            </a:r>
            <a:r>
              <a:rPr lang="fr-FR" sz="1100" dirty="0" smtClean="0"/>
              <a:t>, </a:t>
            </a:r>
            <a:r>
              <a:rPr lang="fr-FR" sz="1100" dirty="0" smtClean="0">
                <a:solidFill>
                  <a:srgbClr val="00B050"/>
                </a:solidFill>
              </a:rPr>
              <a:t>RCDAQ Online</a:t>
            </a:r>
            <a:r>
              <a:rPr lang="fr-FR" sz="1100" dirty="0" smtClean="0"/>
              <a:t>,</a:t>
            </a:r>
          </a:p>
          <a:p>
            <a:pPr marL="228600" indent="-228600">
              <a:buFontTx/>
              <a:buAutoNum type="arabicPeriod"/>
            </a:pPr>
            <a:r>
              <a:rPr lang="en-GB" sz="1100" dirty="0" smtClean="0">
                <a:solidFill>
                  <a:srgbClr val="0070C0"/>
                </a:solidFill>
              </a:rPr>
              <a:t>Bonn </a:t>
            </a:r>
            <a:r>
              <a:rPr lang="en-GB" sz="1100" dirty="0">
                <a:solidFill>
                  <a:srgbClr val="0070C0"/>
                </a:solidFill>
              </a:rPr>
              <a:t>Phys. Inst. R&amp;D </a:t>
            </a:r>
            <a:r>
              <a:rPr lang="en-GB" sz="1100" dirty="0" smtClean="0">
                <a:solidFill>
                  <a:srgbClr val="0070C0"/>
                </a:solidFill>
              </a:rPr>
              <a:t>for ILC</a:t>
            </a:r>
            <a:r>
              <a:rPr lang="en-GB" sz="1100" dirty="0" smtClean="0"/>
              <a:t>,</a:t>
            </a:r>
            <a:r>
              <a:rPr lang="en-GB" sz="1100" dirty="0" smtClean="0">
                <a:solidFill>
                  <a:srgbClr val="FF0000"/>
                </a:solidFill>
              </a:rPr>
              <a:t>  </a:t>
            </a:r>
            <a:r>
              <a:rPr lang="en-GB" sz="1100" dirty="0" smtClean="0">
                <a:solidFill>
                  <a:srgbClr val="0070C0"/>
                </a:solidFill>
              </a:rPr>
              <a:t>T24 DESY </a:t>
            </a:r>
            <a:r>
              <a:rPr lang="en-GB" sz="1100" dirty="0" err="1" smtClean="0">
                <a:solidFill>
                  <a:srgbClr val="0070C0"/>
                </a:solidFill>
              </a:rPr>
              <a:t>testbeam</a:t>
            </a:r>
            <a:r>
              <a:rPr lang="en-GB" sz="1100" dirty="0" smtClean="0">
                <a:solidFill>
                  <a:srgbClr val="0070C0"/>
                </a:solidFill>
              </a:rPr>
              <a:t>,  </a:t>
            </a:r>
            <a:r>
              <a:rPr lang="en-GB" sz="1100" dirty="0" err="1" smtClean="0">
                <a:solidFill>
                  <a:srgbClr val="FF0000"/>
                </a:solidFill>
              </a:rPr>
              <a:t>Timepix</a:t>
            </a:r>
            <a:r>
              <a:rPr lang="en-GB" sz="1100" dirty="0" smtClean="0">
                <a:solidFill>
                  <a:srgbClr val="FF0000"/>
                </a:solidFill>
              </a:rPr>
              <a:t> Array  Ingrid Module  adapter for SRS , </a:t>
            </a:r>
            <a:r>
              <a:rPr lang="en-GB" sz="1100" dirty="0" err="1" smtClean="0">
                <a:solidFill>
                  <a:srgbClr val="FF0000"/>
                </a:solidFill>
              </a:rPr>
              <a:t>Eurocrate</a:t>
            </a:r>
            <a:r>
              <a:rPr lang="en-GB" sz="1100" dirty="0" smtClean="0">
                <a:solidFill>
                  <a:srgbClr val="FF0000"/>
                </a:solidFill>
              </a:rPr>
              <a:t>, </a:t>
            </a:r>
            <a:r>
              <a:rPr lang="en-GB" sz="1100" dirty="0" smtClean="0">
                <a:solidFill>
                  <a:srgbClr val="00B050"/>
                </a:solidFill>
              </a:rPr>
              <a:t>Online unknown</a:t>
            </a:r>
            <a:r>
              <a:rPr lang="en-GB" sz="1100" dirty="0" smtClean="0">
                <a:solidFill>
                  <a:srgbClr val="FF0000"/>
                </a:solidFill>
              </a:rPr>
              <a:t>,</a:t>
            </a:r>
            <a:r>
              <a:rPr lang="en-GB" sz="1100" dirty="0" smtClean="0"/>
              <a:t> </a:t>
            </a:r>
          </a:p>
          <a:p>
            <a:pPr marL="228600" indent="-228600">
              <a:buFontTx/>
              <a:buAutoNum type="arabicPeriod"/>
            </a:pPr>
            <a:r>
              <a:rPr lang="en-GB" sz="1100" dirty="0" smtClean="0">
                <a:solidFill>
                  <a:srgbClr val="0070C0"/>
                </a:solidFill>
              </a:rPr>
              <a:t>Florida </a:t>
            </a:r>
            <a:r>
              <a:rPr lang="en-GB" sz="1100" dirty="0" err="1" smtClean="0">
                <a:solidFill>
                  <a:srgbClr val="0070C0"/>
                </a:solidFill>
              </a:rPr>
              <a:t>Inst</a:t>
            </a:r>
            <a:r>
              <a:rPr lang="en-GB" sz="1100" dirty="0" smtClean="0">
                <a:solidFill>
                  <a:srgbClr val="0070C0"/>
                </a:solidFill>
              </a:rPr>
              <a:t> Tech GEMs,</a:t>
            </a:r>
            <a:r>
              <a:rPr lang="en-GB" sz="1100" dirty="0" smtClean="0"/>
              <a:t> </a:t>
            </a:r>
            <a:r>
              <a:rPr lang="en-GB" sz="1100" dirty="0" smtClean="0">
                <a:solidFill>
                  <a:srgbClr val="0070C0"/>
                </a:solidFill>
              </a:rPr>
              <a:t>Muon</a:t>
            </a:r>
            <a:r>
              <a:rPr lang="en-GB" sz="1100" dirty="0">
                <a:solidFill>
                  <a:srgbClr val="0070C0"/>
                </a:solidFill>
              </a:rPr>
              <a:t> </a:t>
            </a:r>
            <a:r>
              <a:rPr lang="en-GB" sz="1100" dirty="0" err="1" smtClean="0">
                <a:solidFill>
                  <a:srgbClr val="0070C0"/>
                </a:solidFill>
              </a:rPr>
              <a:t>Tomografy</a:t>
            </a:r>
            <a:r>
              <a:rPr lang="en-GB" sz="1100" dirty="0" smtClean="0">
                <a:solidFill>
                  <a:srgbClr val="0070C0"/>
                </a:solidFill>
              </a:rPr>
              <a:t> for Homeland security,   </a:t>
            </a:r>
            <a:r>
              <a:rPr lang="en-GB" sz="1100" dirty="0" smtClean="0">
                <a:solidFill>
                  <a:srgbClr val="FF0000"/>
                </a:solidFill>
              </a:rPr>
              <a:t>15k channel SRS prototype </a:t>
            </a:r>
            <a:r>
              <a:rPr lang="en-GB" sz="1100" dirty="0" err="1" smtClean="0">
                <a:solidFill>
                  <a:srgbClr val="FF0000"/>
                </a:solidFill>
              </a:rPr>
              <a:t>Eurocrate</a:t>
            </a:r>
            <a:r>
              <a:rPr lang="en-GB" sz="1100" dirty="0" smtClean="0">
                <a:solidFill>
                  <a:srgbClr val="00B050"/>
                </a:solidFill>
              </a:rPr>
              <a:t>, DATE Online</a:t>
            </a:r>
            <a:r>
              <a:rPr lang="en-GB" sz="1100" dirty="0" smtClean="0"/>
              <a:t>, </a:t>
            </a:r>
          </a:p>
          <a:p>
            <a:pPr marL="228600" indent="-228600">
              <a:buFontTx/>
              <a:buAutoNum type="arabicPeriod"/>
            </a:pPr>
            <a:r>
              <a:rPr lang="fr-FR" sz="1100" dirty="0" smtClean="0">
                <a:solidFill>
                  <a:srgbClr val="0070C0"/>
                </a:solidFill>
              </a:rPr>
              <a:t>Géosciences Azur-CNRS-UNSA, Muon </a:t>
            </a:r>
            <a:r>
              <a:rPr lang="fr-FR" sz="1100" dirty="0" err="1" smtClean="0">
                <a:solidFill>
                  <a:srgbClr val="0070C0"/>
                </a:solidFill>
              </a:rPr>
              <a:t>Tomography</a:t>
            </a:r>
            <a:r>
              <a:rPr lang="fr-FR" sz="1100" dirty="0" smtClean="0">
                <a:solidFill>
                  <a:srgbClr val="0070C0"/>
                </a:solidFill>
              </a:rPr>
              <a:t> </a:t>
            </a:r>
            <a:r>
              <a:rPr lang="fr-FR" sz="1100" dirty="0" err="1" smtClean="0">
                <a:solidFill>
                  <a:srgbClr val="0070C0"/>
                </a:solidFill>
              </a:rPr>
              <a:t>w.µMEGAS</a:t>
            </a:r>
            <a:r>
              <a:rPr lang="fr-FR" sz="1100" dirty="0" smtClean="0">
                <a:solidFill>
                  <a:srgbClr val="0070C0"/>
                </a:solidFill>
              </a:rPr>
              <a:t> for </a:t>
            </a:r>
            <a:r>
              <a:rPr lang="fr-FR" sz="1100" dirty="0" err="1" smtClean="0">
                <a:solidFill>
                  <a:srgbClr val="0070C0"/>
                </a:solidFill>
              </a:rPr>
              <a:t>geology</a:t>
            </a:r>
            <a:r>
              <a:rPr lang="fr-FR" sz="1100" dirty="0" smtClean="0">
                <a:solidFill>
                  <a:srgbClr val="FF0000"/>
                </a:solidFill>
              </a:rPr>
              <a:t>, APV </a:t>
            </a:r>
            <a:r>
              <a:rPr lang="fr-FR" sz="1100" dirty="0" err="1" smtClean="0">
                <a:solidFill>
                  <a:srgbClr val="FF0000"/>
                </a:solidFill>
              </a:rPr>
              <a:t>frontend</a:t>
            </a:r>
            <a:r>
              <a:rPr lang="fr-FR" sz="1100" dirty="0" smtClean="0">
                <a:solidFill>
                  <a:srgbClr val="FF0000"/>
                </a:solidFill>
              </a:rPr>
              <a:t> SRS  Eurocrate</a:t>
            </a:r>
            <a:r>
              <a:rPr lang="fr-FR" sz="1100" dirty="0" smtClean="0"/>
              <a:t>,</a:t>
            </a:r>
            <a:r>
              <a:rPr lang="fr-FR" sz="1100" dirty="0" smtClean="0">
                <a:solidFill>
                  <a:srgbClr val="00B050"/>
                </a:solidFill>
              </a:rPr>
              <a:t> Date Online, </a:t>
            </a:r>
          </a:p>
          <a:p>
            <a:pPr marL="228600" indent="-228600">
              <a:buFontTx/>
              <a:buAutoNum type="arabicPeriod"/>
            </a:pPr>
            <a:r>
              <a:rPr lang="fr-FR" sz="1100" dirty="0" smtClean="0">
                <a:solidFill>
                  <a:srgbClr val="0070C0"/>
                </a:solidFill>
              </a:rPr>
              <a:t>GDD </a:t>
            </a:r>
            <a:r>
              <a:rPr lang="fr-FR" sz="1100" dirty="0" err="1" smtClean="0">
                <a:solidFill>
                  <a:srgbClr val="0070C0"/>
                </a:solidFill>
              </a:rPr>
              <a:t>lab</a:t>
            </a:r>
            <a:r>
              <a:rPr lang="fr-FR" sz="1100" dirty="0" smtClean="0">
                <a:solidFill>
                  <a:srgbClr val="0070C0"/>
                </a:solidFill>
              </a:rPr>
              <a:t> RD51, CERN, R&amp;D for </a:t>
            </a:r>
            <a:r>
              <a:rPr lang="fr-FR" sz="1100" dirty="0">
                <a:solidFill>
                  <a:srgbClr val="0070C0"/>
                </a:solidFill>
              </a:rPr>
              <a:t>GEM and </a:t>
            </a:r>
            <a:r>
              <a:rPr lang="fr-FR" sz="1100" dirty="0" smtClean="0">
                <a:solidFill>
                  <a:srgbClr val="0070C0"/>
                </a:solidFill>
              </a:rPr>
              <a:t> µMEGAS</a:t>
            </a:r>
            <a:r>
              <a:rPr lang="fr-FR" sz="1100" dirty="0" smtClean="0">
                <a:solidFill>
                  <a:srgbClr val="00B050"/>
                </a:solidFill>
              </a:rPr>
              <a:t>, </a:t>
            </a:r>
            <a:r>
              <a:rPr lang="fr-FR" sz="1100" dirty="0" smtClean="0">
                <a:solidFill>
                  <a:srgbClr val="FF0000"/>
                </a:solidFill>
              </a:rPr>
              <a:t>APV </a:t>
            </a:r>
            <a:r>
              <a:rPr lang="fr-FR" sz="1100" dirty="0" err="1" smtClean="0">
                <a:solidFill>
                  <a:srgbClr val="FF0000"/>
                </a:solidFill>
              </a:rPr>
              <a:t>frontend</a:t>
            </a:r>
            <a:r>
              <a:rPr lang="fr-FR" sz="1100" dirty="0" smtClean="0">
                <a:solidFill>
                  <a:srgbClr val="FF0000"/>
                </a:solidFill>
              </a:rPr>
              <a:t> SRS Euro and </a:t>
            </a:r>
            <a:r>
              <a:rPr lang="fr-FR" sz="1100" dirty="0" err="1" smtClean="0">
                <a:solidFill>
                  <a:srgbClr val="FF0000"/>
                </a:solidFill>
              </a:rPr>
              <a:t>Minicrates</a:t>
            </a:r>
            <a:r>
              <a:rPr lang="fr-FR" sz="1100" dirty="0" smtClean="0">
                <a:solidFill>
                  <a:srgbClr val="FF0000"/>
                </a:solidFill>
              </a:rPr>
              <a:t>, </a:t>
            </a:r>
            <a:r>
              <a:rPr lang="fr-FR" sz="1100" dirty="0" smtClean="0">
                <a:solidFill>
                  <a:srgbClr val="00B050"/>
                </a:solidFill>
              </a:rPr>
              <a:t>DATE, </a:t>
            </a:r>
            <a:r>
              <a:rPr lang="fr-FR" sz="1100" dirty="0" err="1" smtClean="0">
                <a:solidFill>
                  <a:srgbClr val="00B050"/>
                </a:solidFill>
              </a:rPr>
              <a:t>Labview</a:t>
            </a:r>
            <a:r>
              <a:rPr lang="fr-FR" sz="1100" dirty="0" smtClean="0">
                <a:solidFill>
                  <a:srgbClr val="00B050"/>
                </a:solidFill>
              </a:rPr>
              <a:t> MMDAQ, </a:t>
            </a:r>
            <a:endParaRPr lang="en-GB" sz="1100" dirty="0" smtClean="0"/>
          </a:p>
          <a:p>
            <a:pPr marL="228600" indent="-228600">
              <a:buAutoNum type="arabicPeriod"/>
            </a:pPr>
            <a:r>
              <a:rPr lang="fr-FR" sz="1100" dirty="0" smtClean="0">
                <a:solidFill>
                  <a:srgbClr val="0070C0"/>
                </a:solidFill>
              </a:rPr>
              <a:t>HIP, HELSINKI, </a:t>
            </a:r>
            <a:r>
              <a:rPr lang="fr-FR" sz="1100" dirty="0" err="1" smtClean="0">
                <a:solidFill>
                  <a:srgbClr val="0070C0"/>
                </a:solidFill>
              </a:rPr>
              <a:t>characterization</a:t>
            </a:r>
            <a:r>
              <a:rPr lang="fr-FR" sz="1100" dirty="0">
                <a:solidFill>
                  <a:srgbClr val="0070C0"/>
                </a:solidFill>
              </a:rPr>
              <a:t> </a:t>
            </a:r>
            <a:r>
              <a:rPr lang="fr-FR" sz="1100" dirty="0" smtClean="0">
                <a:solidFill>
                  <a:srgbClr val="0070C0"/>
                </a:solidFill>
              </a:rPr>
              <a:t>MPGAD </a:t>
            </a:r>
            <a:r>
              <a:rPr lang="fr-FR" sz="1100" dirty="0" err="1" smtClean="0">
                <a:solidFill>
                  <a:srgbClr val="0070C0"/>
                </a:solidFill>
              </a:rPr>
              <a:t>detactors</a:t>
            </a:r>
            <a:r>
              <a:rPr lang="fr-FR" sz="1100" dirty="0" smtClean="0">
                <a:solidFill>
                  <a:srgbClr val="0070C0"/>
                </a:solidFill>
              </a:rPr>
              <a:t>, </a:t>
            </a:r>
            <a:r>
              <a:rPr lang="fr-FR" sz="1100" dirty="0" smtClean="0">
                <a:solidFill>
                  <a:srgbClr val="FF0000"/>
                </a:solidFill>
              </a:rPr>
              <a:t>APV </a:t>
            </a:r>
            <a:r>
              <a:rPr lang="fr-FR" sz="1100" dirty="0" err="1" smtClean="0">
                <a:solidFill>
                  <a:srgbClr val="FF0000"/>
                </a:solidFill>
              </a:rPr>
              <a:t>frontend</a:t>
            </a:r>
            <a:r>
              <a:rPr lang="fr-FR" sz="1100" dirty="0" smtClean="0">
                <a:solidFill>
                  <a:srgbClr val="FF0000"/>
                </a:solidFill>
              </a:rPr>
              <a:t> SRS Eurocrate</a:t>
            </a:r>
            <a:r>
              <a:rPr lang="fr-FR" sz="1100" dirty="0" smtClean="0">
                <a:solidFill>
                  <a:srgbClr val="0070C0"/>
                </a:solidFill>
              </a:rPr>
              <a:t>,</a:t>
            </a:r>
            <a:r>
              <a:rPr lang="fr-FR" sz="1100" dirty="0" smtClean="0">
                <a:solidFill>
                  <a:srgbClr val="00B050"/>
                </a:solidFill>
              </a:rPr>
              <a:t> DATE and </a:t>
            </a:r>
            <a:r>
              <a:rPr lang="fr-FR" sz="1100" dirty="0" err="1" smtClean="0">
                <a:solidFill>
                  <a:srgbClr val="00B050"/>
                </a:solidFill>
              </a:rPr>
              <a:t>Labview</a:t>
            </a:r>
            <a:r>
              <a:rPr lang="fr-FR" sz="1100" dirty="0" smtClean="0">
                <a:solidFill>
                  <a:srgbClr val="00B050"/>
                </a:solidFill>
              </a:rPr>
              <a:t>, </a:t>
            </a:r>
          </a:p>
          <a:p>
            <a:pPr marL="228600" indent="-228600">
              <a:buAutoNum type="arabicPeriod"/>
            </a:pPr>
            <a:r>
              <a:rPr lang="fr-FR" sz="1100" dirty="0" smtClean="0">
                <a:solidFill>
                  <a:srgbClr val="0070C0"/>
                </a:solidFill>
              </a:rPr>
              <a:t>INFN </a:t>
            </a:r>
            <a:r>
              <a:rPr lang="fr-FR" sz="1100" dirty="0" err="1" smtClean="0">
                <a:solidFill>
                  <a:srgbClr val="0070C0"/>
                </a:solidFill>
              </a:rPr>
              <a:t>Napoli</a:t>
            </a:r>
            <a:r>
              <a:rPr lang="fr-FR" sz="1100" dirty="0" smtClean="0">
                <a:solidFill>
                  <a:srgbClr val="0070C0"/>
                </a:solidFill>
              </a:rPr>
              <a:t>, ATLAS.  </a:t>
            </a:r>
            <a:r>
              <a:rPr lang="fr-FR" sz="1100" dirty="0" err="1" smtClean="0">
                <a:solidFill>
                  <a:srgbClr val="FF0000"/>
                </a:solidFill>
              </a:rPr>
              <a:t>Development</a:t>
            </a:r>
            <a:r>
              <a:rPr lang="fr-FR" sz="1100" dirty="0" smtClean="0">
                <a:solidFill>
                  <a:srgbClr val="FF0000"/>
                </a:solidFill>
              </a:rPr>
              <a:t> of  SRS Hardware  and </a:t>
            </a:r>
            <a:r>
              <a:rPr lang="fr-FR" sz="1100" dirty="0" err="1" smtClean="0">
                <a:solidFill>
                  <a:srgbClr val="FF0000"/>
                </a:solidFill>
              </a:rPr>
              <a:t>Firmware</a:t>
            </a:r>
            <a:r>
              <a:rPr lang="fr-FR" sz="1100" dirty="0" smtClean="0">
                <a:solidFill>
                  <a:srgbClr val="00B050"/>
                </a:solidFill>
              </a:rPr>
              <a:t>, </a:t>
            </a:r>
            <a:r>
              <a:rPr lang="fr-FR" sz="1100" dirty="0" err="1" smtClean="0">
                <a:solidFill>
                  <a:srgbClr val="00B050"/>
                </a:solidFill>
              </a:rPr>
              <a:t>Labview</a:t>
            </a:r>
            <a:r>
              <a:rPr lang="fr-FR" sz="1100" dirty="0" smtClean="0">
                <a:solidFill>
                  <a:srgbClr val="00B050"/>
                </a:solidFill>
              </a:rPr>
              <a:t>, </a:t>
            </a:r>
          </a:p>
          <a:p>
            <a:pPr marL="228600" indent="-228600">
              <a:buAutoNum type="arabicPeriod"/>
            </a:pPr>
            <a:r>
              <a:rPr lang="fr-FR" sz="1100" dirty="0" smtClean="0">
                <a:solidFill>
                  <a:srgbClr val="00B0F0"/>
                </a:solidFill>
              </a:rPr>
              <a:t>Jefferson </a:t>
            </a:r>
            <a:r>
              <a:rPr lang="fr-FR" sz="1100" dirty="0" err="1" smtClean="0">
                <a:solidFill>
                  <a:srgbClr val="00B0F0"/>
                </a:solidFill>
              </a:rPr>
              <a:t>Lab</a:t>
            </a:r>
            <a:r>
              <a:rPr lang="fr-FR" sz="1100" dirty="0" smtClean="0">
                <a:solidFill>
                  <a:srgbClr val="00B0F0"/>
                </a:solidFill>
              </a:rPr>
              <a:t>, Virginia   </a:t>
            </a:r>
            <a:r>
              <a:rPr lang="fr-FR" sz="1100" dirty="0" err="1" smtClean="0">
                <a:solidFill>
                  <a:srgbClr val="00B0F0"/>
                </a:solidFill>
              </a:rPr>
              <a:t>UVa</a:t>
            </a:r>
            <a:r>
              <a:rPr lang="fr-FR" sz="1100" dirty="0" smtClean="0">
                <a:solidFill>
                  <a:srgbClr val="00B0F0"/>
                </a:solidFill>
              </a:rPr>
              <a:t> </a:t>
            </a:r>
            <a:r>
              <a:rPr lang="fr-FR" sz="1100" dirty="0">
                <a:solidFill>
                  <a:srgbClr val="00B0F0"/>
                </a:solidFill>
              </a:rPr>
              <a:t>  </a:t>
            </a:r>
            <a:r>
              <a:rPr lang="fr-FR" sz="1100" dirty="0" smtClean="0">
                <a:solidFill>
                  <a:srgbClr val="00B0F0"/>
                </a:solidFill>
              </a:rPr>
              <a:t>upgrade GEM  </a:t>
            </a:r>
            <a:r>
              <a:rPr lang="fr-FR" sz="1100" dirty="0" err="1" smtClean="0">
                <a:solidFill>
                  <a:srgbClr val="00B0F0"/>
                </a:solidFill>
              </a:rPr>
              <a:t>readout</a:t>
            </a:r>
            <a:r>
              <a:rPr lang="fr-FR" sz="1100" dirty="0" smtClean="0">
                <a:solidFill>
                  <a:srgbClr val="00B0F0"/>
                </a:solidFill>
              </a:rPr>
              <a:t> system</a:t>
            </a:r>
            <a:r>
              <a:rPr lang="fr-FR" sz="1100" dirty="0" smtClean="0"/>
              <a:t>, </a:t>
            </a:r>
            <a:r>
              <a:rPr lang="fr-FR" sz="1100" dirty="0" smtClean="0">
                <a:solidFill>
                  <a:srgbClr val="FF0000"/>
                </a:solidFill>
              </a:rPr>
              <a:t>APV </a:t>
            </a:r>
            <a:r>
              <a:rPr lang="fr-FR" sz="1100" dirty="0" err="1" smtClean="0">
                <a:solidFill>
                  <a:srgbClr val="FF0000"/>
                </a:solidFill>
              </a:rPr>
              <a:t>frontend</a:t>
            </a:r>
            <a:r>
              <a:rPr lang="fr-FR" sz="1100" dirty="0" smtClean="0">
                <a:solidFill>
                  <a:srgbClr val="FF0000"/>
                </a:solidFill>
              </a:rPr>
              <a:t> SRS Eurocrate</a:t>
            </a:r>
            <a:r>
              <a:rPr lang="fr-FR" sz="1100" dirty="0" smtClean="0"/>
              <a:t>, </a:t>
            </a:r>
            <a:r>
              <a:rPr lang="fr-FR" sz="1100" dirty="0" smtClean="0">
                <a:solidFill>
                  <a:srgbClr val="00B050"/>
                </a:solidFill>
              </a:rPr>
              <a:t>DATE online, </a:t>
            </a:r>
          </a:p>
          <a:p>
            <a:pPr marL="228600" indent="-228600">
              <a:buAutoNum type="arabicPeriod"/>
            </a:pPr>
            <a:r>
              <a:rPr lang="fr-FR" sz="1100" dirty="0" smtClean="0">
                <a:solidFill>
                  <a:srgbClr val="0070C0"/>
                </a:solidFill>
              </a:rPr>
              <a:t>Yale </a:t>
            </a:r>
            <a:r>
              <a:rPr lang="fr-FR" sz="1100" dirty="0" err="1">
                <a:solidFill>
                  <a:srgbClr val="0070C0"/>
                </a:solidFill>
              </a:rPr>
              <a:t>University</a:t>
            </a:r>
            <a:r>
              <a:rPr lang="fr-FR" sz="1100" dirty="0">
                <a:solidFill>
                  <a:srgbClr val="0070C0"/>
                </a:solidFill>
              </a:rPr>
              <a:t> ,</a:t>
            </a:r>
            <a:r>
              <a:rPr lang="en-GB" sz="1100" dirty="0">
                <a:solidFill>
                  <a:srgbClr val="0070C0"/>
                </a:solidFill>
              </a:rPr>
              <a:t> GEM development ALICE</a:t>
            </a:r>
            <a:r>
              <a:rPr lang="en-GB" sz="1100" dirty="0">
                <a:solidFill>
                  <a:srgbClr val="FF0000"/>
                </a:solidFill>
              </a:rPr>
              <a:t>, APV frontend SRS </a:t>
            </a:r>
            <a:r>
              <a:rPr lang="en-GB" sz="1100" dirty="0" err="1">
                <a:solidFill>
                  <a:srgbClr val="FF0000"/>
                </a:solidFill>
              </a:rPr>
              <a:t>Eurocrate</a:t>
            </a:r>
            <a:r>
              <a:rPr lang="en-GB" sz="1100" dirty="0"/>
              <a:t>, </a:t>
            </a:r>
            <a:r>
              <a:rPr lang="en-GB" sz="1100" dirty="0">
                <a:solidFill>
                  <a:srgbClr val="00B050"/>
                </a:solidFill>
              </a:rPr>
              <a:t>DATE Online</a:t>
            </a:r>
            <a:r>
              <a:rPr lang="en-GB" sz="1100" dirty="0"/>
              <a:t>, </a:t>
            </a:r>
            <a:endParaRPr lang="en-GB" sz="1100" dirty="0" smtClean="0"/>
          </a:p>
          <a:p>
            <a:pPr marL="228600" indent="-228600">
              <a:buAutoNum type="arabicPeriod"/>
            </a:pPr>
            <a:r>
              <a:rPr lang="fr-FR" sz="1100" dirty="0" smtClean="0">
                <a:solidFill>
                  <a:srgbClr val="0070C0"/>
                </a:solidFill>
              </a:rPr>
              <a:t>NEXT Coll. </a:t>
            </a:r>
            <a:r>
              <a:rPr lang="fr-FR" sz="1100" dirty="0" err="1" smtClean="0">
                <a:solidFill>
                  <a:srgbClr val="0070C0"/>
                </a:solidFill>
              </a:rPr>
              <a:t>small</a:t>
            </a:r>
            <a:r>
              <a:rPr lang="fr-FR" sz="1100" dirty="0" smtClean="0">
                <a:solidFill>
                  <a:srgbClr val="0070C0"/>
                </a:solidFill>
              </a:rPr>
              <a:t> </a:t>
            </a:r>
            <a:r>
              <a:rPr lang="fr-FR" sz="1100" dirty="0" err="1" smtClean="0">
                <a:solidFill>
                  <a:srgbClr val="0070C0"/>
                </a:solidFill>
              </a:rPr>
              <a:t>Xenon</a:t>
            </a:r>
            <a:r>
              <a:rPr lang="fr-FR" sz="1100" dirty="0" smtClean="0">
                <a:solidFill>
                  <a:srgbClr val="0070C0"/>
                </a:solidFill>
              </a:rPr>
              <a:t> TPC </a:t>
            </a:r>
            <a:r>
              <a:rPr lang="fr-FR" sz="1100" dirty="0" err="1" smtClean="0">
                <a:solidFill>
                  <a:srgbClr val="0070C0"/>
                </a:solidFill>
              </a:rPr>
              <a:t>with</a:t>
            </a:r>
            <a:r>
              <a:rPr lang="fr-FR" sz="1100" dirty="0" smtClean="0">
                <a:solidFill>
                  <a:srgbClr val="0070C0"/>
                </a:solidFill>
              </a:rPr>
              <a:t> PM and Si </a:t>
            </a:r>
            <a:r>
              <a:rPr lang="fr-FR" sz="1100" dirty="0" err="1" smtClean="0">
                <a:solidFill>
                  <a:srgbClr val="0070C0"/>
                </a:solidFill>
              </a:rPr>
              <a:t>PMs</a:t>
            </a:r>
            <a:r>
              <a:rPr lang="fr-FR" sz="1100" dirty="0" smtClean="0">
                <a:solidFill>
                  <a:srgbClr val="0070C0"/>
                </a:solidFill>
              </a:rPr>
              <a:t>, </a:t>
            </a:r>
            <a:r>
              <a:rPr lang="fr-FR" sz="1100" dirty="0" smtClean="0">
                <a:solidFill>
                  <a:srgbClr val="FF0000"/>
                </a:solidFill>
              </a:rPr>
              <a:t>SRS </a:t>
            </a:r>
            <a:r>
              <a:rPr lang="fr-FR" sz="1100" dirty="0" err="1" smtClean="0">
                <a:solidFill>
                  <a:srgbClr val="FF0000"/>
                </a:solidFill>
              </a:rPr>
              <a:t>readout</a:t>
            </a:r>
            <a:r>
              <a:rPr lang="fr-FR" sz="1100" dirty="0" smtClean="0">
                <a:solidFill>
                  <a:srgbClr val="FF0000"/>
                </a:solidFill>
              </a:rPr>
              <a:t> </a:t>
            </a:r>
            <a:r>
              <a:rPr lang="fr-FR" sz="1100" dirty="0" err="1" smtClean="0">
                <a:solidFill>
                  <a:srgbClr val="FF0000"/>
                </a:solidFill>
              </a:rPr>
              <a:t>electronics</a:t>
            </a:r>
            <a:r>
              <a:rPr lang="fr-FR" sz="1100" dirty="0" smtClean="0">
                <a:solidFill>
                  <a:srgbClr val="FF0000"/>
                </a:solidFill>
              </a:rPr>
              <a:t> </a:t>
            </a:r>
            <a:r>
              <a:rPr lang="fr-FR" sz="1100" dirty="0" err="1" smtClean="0">
                <a:solidFill>
                  <a:srgbClr val="FF0000"/>
                </a:solidFill>
              </a:rPr>
              <a:t>co-development</a:t>
            </a:r>
            <a:r>
              <a:rPr lang="fr-FR" sz="1100" dirty="0" smtClean="0">
                <a:solidFill>
                  <a:srgbClr val="FF0000"/>
                </a:solidFill>
              </a:rPr>
              <a:t>, SRS Eurocrate and SRU, </a:t>
            </a:r>
            <a:r>
              <a:rPr lang="fr-FR" sz="1100" dirty="0" smtClean="0">
                <a:solidFill>
                  <a:srgbClr val="00B050"/>
                </a:solidFill>
              </a:rPr>
              <a:t>DATE</a:t>
            </a:r>
          </a:p>
          <a:p>
            <a:pPr marL="228600" indent="-228600">
              <a:buAutoNum type="arabicPeriod"/>
            </a:pPr>
            <a:r>
              <a:rPr lang="fr-FR" sz="1100" dirty="0" smtClean="0">
                <a:solidFill>
                  <a:srgbClr val="0070C0"/>
                </a:solidFill>
              </a:rPr>
              <a:t>UNAM, MEXICO, MX </a:t>
            </a:r>
            <a:r>
              <a:rPr lang="fr-FR" sz="1100" dirty="0" smtClean="0"/>
              <a:t>,  </a:t>
            </a:r>
            <a:r>
              <a:rPr lang="fr-FR" sz="1100" dirty="0" smtClean="0">
                <a:solidFill>
                  <a:srgbClr val="FF0000"/>
                </a:solidFill>
              </a:rPr>
              <a:t>R&amp;D on THGEM, APV </a:t>
            </a:r>
            <a:r>
              <a:rPr lang="fr-FR" sz="1100" dirty="0" err="1" smtClean="0">
                <a:solidFill>
                  <a:srgbClr val="FF0000"/>
                </a:solidFill>
              </a:rPr>
              <a:t>frontend</a:t>
            </a:r>
            <a:r>
              <a:rPr lang="fr-FR" sz="1100" dirty="0" smtClean="0">
                <a:solidFill>
                  <a:srgbClr val="FF0000"/>
                </a:solidFill>
              </a:rPr>
              <a:t> SRS </a:t>
            </a:r>
            <a:r>
              <a:rPr lang="fr-FR" sz="1100" dirty="0" err="1" smtClean="0">
                <a:solidFill>
                  <a:srgbClr val="FF0000"/>
                </a:solidFill>
              </a:rPr>
              <a:t>Minicrate</a:t>
            </a:r>
            <a:r>
              <a:rPr lang="fr-FR" sz="1100" dirty="0" smtClean="0">
                <a:solidFill>
                  <a:srgbClr val="00B050"/>
                </a:solidFill>
              </a:rPr>
              <a:t>, DATE Online</a:t>
            </a:r>
            <a:r>
              <a:rPr lang="fr-FR" sz="1100" dirty="0" smtClean="0"/>
              <a:t>, </a:t>
            </a:r>
          </a:p>
          <a:p>
            <a:pPr marL="228600" indent="-228600">
              <a:buAutoNum type="arabicPeriod"/>
            </a:pPr>
            <a:r>
              <a:rPr lang="en-GB" sz="1100" dirty="0" smtClean="0">
                <a:solidFill>
                  <a:srgbClr val="0070C0"/>
                </a:solidFill>
              </a:rPr>
              <a:t>Radiation </a:t>
            </a:r>
            <a:r>
              <a:rPr lang="en-GB" sz="1100" dirty="0">
                <a:solidFill>
                  <a:srgbClr val="0070C0"/>
                </a:solidFill>
              </a:rPr>
              <a:t>Laboratory, </a:t>
            </a:r>
            <a:r>
              <a:rPr lang="en-GB" sz="1100" dirty="0" err="1">
                <a:solidFill>
                  <a:srgbClr val="0070C0"/>
                </a:solidFill>
              </a:rPr>
              <a:t>Nishina</a:t>
            </a:r>
            <a:r>
              <a:rPr lang="en-GB" sz="1100" dirty="0">
                <a:solidFill>
                  <a:srgbClr val="0070C0"/>
                </a:solidFill>
              </a:rPr>
              <a:t> </a:t>
            </a:r>
            <a:r>
              <a:rPr lang="en-GB" sz="1100" dirty="0" err="1">
                <a:solidFill>
                  <a:srgbClr val="0070C0"/>
                </a:solidFill>
              </a:rPr>
              <a:t>Center</a:t>
            </a:r>
            <a:r>
              <a:rPr lang="en-GB" sz="1100" dirty="0">
                <a:solidFill>
                  <a:srgbClr val="0070C0"/>
                </a:solidFill>
              </a:rPr>
              <a:t>, </a:t>
            </a:r>
            <a:r>
              <a:rPr lang="en-GB" sz="1100" dirty="0" smtClean="0">
                <a:solidFill>
                  <a:srgbClr val="0070C0"/>
                </a:solidFill>
              </a:rPr>
              <a:t>RIKEN</a:t>
            </a:r>
            <a:r>
              <a:rPr lang="fr-FR" sz="1100" dirty="0" smtClean="0">
                <a:solidFill>
                  <a:srgbClr val="0070C0"/>
                </a:solidFill>
              </a:rPr>
              <a:t> , </a:t>
            </a:r>
            <a:r>
              <a:rPr lang="fr-FR" sz="1100" dirty="0" smtClean="0">
                <a:solidFill>
                  <a:srgbClr val="FF0000"/>
                </a:solidFill>
              </a:rPr>
              <a:t>APV </a:t>
            </a:r>
            <a:r>
              <a:rPr lang="fr-FR" sz="1100" dirty="0" err="1" smtClean="0">
                <a:solidFill>
                  <a:srgbClr val="FF0000"/>
                </a:solidFill>
              </a:rPr>
              <a:t>frontend</a:t>
            </a:r>
            <a:r>
              <a:rPr lang="fr-FR" sz="1100" dirty="0" smtClean="0">
                <a:solidFill>
                  <a:srgbClr val="FF0000"/>
                </a:solidFill>
              </a:rPr>
              <a:t> SRS Eurocrate, </a:t>
            </a:r>
            <a:r>
              <a:rPr lang="fr-FR" sz="1100" dirty="0" smtClean="0">
                <a:solidFill>
                  <a:srgbClr val="00B050"/>
                </a:solidFill>
              </a:rPr>
              <a:t>Online </a:t>
            </a:r>
            <a:r>
              <a:rPr lang="fr-FR" sz="1100" dirty="0" err="1" smtClean="0">
                <a:solidFill>
                  <a:srgbClr val="00B050"/>
                </a:solidFill>
              </a:rPr>
              <a:t>unknown</a:t>
            </a:r>
            <a:r>
              <a:rPr lang="fr-FR" sz="1100" dirty="0" smtClean="0"/>
              <a:t>, </a:t>
            </a:r>
          </a:p>
          <a:p>
            <a:pPr marL="228600" indent="-228600">
              <a:buAutoNum type="arabicPeriod"/>
            </a:pPr>
            <a:r>
              <a:rPr lang="fr-FR" sz="1100" dirty="0" smtClean="0">
                <a:solidFill>
                  <a:srgbClr val="0070C0"/>
                </a:solidFill>
              </a:rPr>
              <a:t>J</a:t>
            </a:r>
            <a:r>
              <a:rPr lang="fr-FR" sz="1100" dirty="0">
                <a:solidFill>
                  <a:srgbClr val="0070C0"/>
                </a:solidFill>
              </a:rPr>
              <a:t>-PARC /</a:t>
            </a:r>
            <a:r>
              <a:rPr lang="fr-FR" sz="1100" dirty="0" smtClean="0">
                <a:solidFill>
                  <a:srgbClr val="0070C0"/>
                </a:solidFill>
              </a:rPr>
              <a:t>E16 </a:t>
            </a:r>
            <a:r>
              <a:rPr lang="fr-FR" sz="1100" dirty="0" err="1" smtClean="0">
                <a:solidFill>
                  <a:srgbClr val="0070C0"/>
                </a:solidFill>
              </a:rPr>
              <a:t>experiment</a:t>
            </a:r>
            <a:r>
              <a:rPr lang="fr-FR" sz="1100" dirty="0" smtClean="0">
                <a:solidFill>
                  <a:srgbClr val="0070C0"/>
                </a:solidFill>
              </a:rPr>
              <a:t>, GEM </a:t>
            </a:r>
            <a:r>
              <a:rPr lang="fr-FR" sz="1100" dirty="0" err="1" smtClean="0">
                <a:solidFill>
                  <a:srgbClr val="0070C0"/>
                </a:solidFill>
              </a:rPr>
              <a:t>based</a:t>
            </a:r>
            <a:r>
              <a:rPr lang="fr-FR" sz="1100" dirty="0" smtClean="0">
                <a:solidFill>
                  <a:srgbClr val="0070C0"/>
                </a:solidFill>
              </a:rPr>
              <a:t> </a:t>
            </a:r>
            <a:r>
              <a:rPr lang="fr-FR" sz="1100" dirty="0" err="1" smtClean="0">
                <a:solidFill>
                  <a:srgbClr val="0070C0"/>
                </a:solidFill>
              </a:rPr>
              <a:t>tracking</a:t>
            </a:r>
            <a:r>
              <a:rPr lang="fr-FR" sz="1100" dirty="0" smtClean="0">
                <a:solidFill>
                  <a:srgbClr val="0070C0"/>
                </a:solidFill>
              </a:rPr>
              <a:t>, </a:t>
            </a:r>
            <a:r>
              <a:rPr lang="fr-FR" sz="1100" dirty="0" smtClean="0">
                <a:solidFill>
                  <a:srgbClr val="FF0000"/>
                </a:solidFill>
              </a:rPr>
              <a:t>APV </a:t>
            </a:r>
            <a:r>
              <a:rPr lang="fr-FR" sz="1100" dirty="0" err="1" smtClean="0">
                <a:solidFill>
                  <a:srgbClr val="FF0000"/>
                </a:solidFill>
              </a:rPr>
              <a:t>frontend</a:t>
            </a:r>
            <a:r>
              <a:rPr lang="fr-FR" sz="1100" dirty="0" smtClean="0">
                <a:solidFill>
                  <a:srgbClr val="FF0000"/>
                </a:solidFill>
              </a:rPr>
              <a:t> SRS </a:t>
            </a:r>
            <a:r>
              <a:rPr lang="fr-FR" sz="1100" dirty="0" err="1" smtClean="0">
                <a:solidFill>
                  <a:srgbClr val="FF0000"/>
                </a:solidFill>
              </a:rPr>
              <a:t>Minicrate</a:t>
            </a:r>
            <a:r>
              <a:rPr lang="fr-FR" sz="1100" dirty="0" smtClean="0"/>
              <a:t>, </a:t>
            </a:r>
            <a:r>
              <a:rPr lang="fr-FR" sz="1100" dirty="0" smtClean="0">
                <a:solidFill>
                  <a:srgbClr val="00B050"/>
                </a:solidFill>
              </a:rPr>
              <a:t>Online </a:t>
            </a:r>
            <a:r>
              <a:rPr lang="fr-FR" sz="1100" dirty="0" err="1" smtClean="0">
                <a:solidFill>
                  <a:srgbClr val="00B050"/>
                </a:solidFill>
              </a:rPr>
              <a:t>Unknown</a:t>
            </a:r>
            <a:r>
              <a:rPr lang="fr-FR" sz="1100" dirty="0" smtClean="0"/>
              <a:t>, </a:t>
            </a:r>
          </a:p>
          <a:p>
            <a:pPr marL="228600" indent="-228600">
              <a:buAutoNum type="arabicPeriod"/>
            </a:pPr>
            <a:r>
              <a:rPr lang="fr-FR" sz="1100" dirty="0" smtClean="0">
                <a:solidFill>
                  <a:srgbClr val="0070C0"/>
                </a:solidFill>
              </a:rPr>
              <a:t>Jefferson </a:t>
            </a:r>
            <a:r>
              <a:rPr lang="fr-FR" sz="1100" dirty="0" err="1">
                <a:solidFill>
                  <a:srgbClr val="0070C0"/>
                </a:solidFill>
              </a:rPr>
              <a:t>Lab</a:t>
            </a:r>
            <a:r>
              <a:rPr lang="fr-FR" sz="1100" dirty="0">
                <a:solidFill>
                  <a:srgbClr val="0070C0"/>
                </a:solidFill>
              </a:rPr>
              <a:t> SHM </a:t>
            </a:r>
            <a:r>
              <a:rPr lang="fr-FR" sz="1100" dirty="0" err="1">
                <a:solidFill>
                  <a:srgbClr val="0070C0"/>
                </a:solidFill>
              </a:rPr>
              <a:t>spectrometer</a:t>
            </a:r>
            <a:r>
              <a:rPr lang="fr-FR" sz="1100" dirty="0">
                <a:solidFill>
                  <a:srgbClr val="0070C0"/>
                </a:solidFill>
              </a:rPr>
              <a:t> triple GEM</a:t>
            </a:r>
            <a:r>
              <a:rPr lang="fr-FR" sz="1100" dirty="0"/>
              <a:t>,</a:t>
            </a:r>
            <a:r>
              <a:rPr lang="fr-FR" sz="1100" dirty="0">
                <a:solidFill>
                  <a:srgbClr val="FF0000"/>
                </a:solidFill>
              </a:rPr>
              <a:t> APV </a:t>
            </a:r>
            <a:r>
              <a:rPr lang="fr-FR" sz="1100" dirty="0" err="1">
                <a:solidFill>
                  <a:srgbClr val="FF0000"/>
                </a:solidFill>
              </a:rPr>
              <a:t>frontend</a:t>
            </a:r>
            <a:r>
              <a:rPr lang="fr-FR" sz="1100" dirty="0">
                <a:solidFill>
                  <a:srgbClr val="FF0000"/>
                </a:solidFill>
              </a:rPr>
              <a:t> SRS Eurocrate, </a:t>
            </a:r>
            <a:r>
              <a:rPr lang="fr-FR" sz="1100" dirty="0">
                <a:solidFill>
                  <a:srgbClr val="00B050"/>
                </a:solidFill>
              </a:rPr>
              <a:t>DATE Online</a:t>
            </a:r>
            <a:r>
              <a:rPr lang="fr-FR" sz="1100" dirty="0"/>
              <a:t>, </a:t>
            </a:r>
            <a:endParaRPr lang="fr-FR" sz="1100" dirty="0" smtClean="0"/>
          </a:p>
          <a:p>
            <a:pPr marL="228600" indent="-228600">
              <a:buAutoNum type="arabicPeriod"/>
            </a:pPr>
            <a:r>
              <a:rPr lang="en-GB" sz="1100" dirty="0" smtClean="0">
                <a:solidFill>
                  <a:srgbClr val="0070C0"/>
                </a:solidFill>
              </a:rPr>
              <a:t>Harvard Univ. Physics,</a:t>
            </a:r>
            <a:r>
              <a:rPr lang="en-GB" sz="1100" dirty="0" smtClean="0"/>
              <a:t> </a:t>
            </a:r>
            <a:r>
              <a:rPr lang="en-GB" sz="1100" dirty="0" smtClean="0">
                <a:solidFill>
                  <a:srgbClr val="FF0000"/>
                </a:solidFill>
              </a:rPr>
              <a:t>APV frontend SRS </a:t>
            </a:r>
            <a:r>
              <a:rPr lang="en-GB" sz="1100" dirty="0" err="1" smtClean="0">
                <a:solidFill>
                  <a:srgbClr val="FF0000"/>
                </a:solidFill>
              </a:rPr>
              <a:t>Minicrate</a:t>
            </a:r>
            <a:r>
              <a:rPr lang="en-GB" sz="1100" dirty="0" smtClean="0">
                <a:solidFill>
                  <a:srgbClr val="00B050"/>
                </a:solidFill>
              </a:rPr>
              <a:t>, Online unknown</a:t>
            </a:r>
            <a:r>
              <a:rPr lang="en-GB" sz="1100" dirty="0" smtClean="0"/>
              <a:t>, </a:t>
            </a:r>
          </a:p>
          <a:p>
            <a:pPr marL="228600" indent="-228600">
              <a:buAutoNum type="arabicPeriod"/>
            </a:pPr>
            <a:r>
              <a:rPr lang="en-GB" sz="1100" dirty="0" smtClean="0">
                <a:solidFill>
                  <a:srgbClr val="0070C0"/>
                </a:solidFill>
              </a:rPr>
              <a:t>Tokyo Univ. ATLAS</a:t>
            </a:r>
            <a:r>
              <a:rPr lang="en-GB" sz="1100" dirty="0" smtClean="0"/>
              <a:t>, </a:t>
            </a:r>
            <a:r>
              <a:rPr lang="en-GB" sz="1100" dirty="0" smtClean="0">
                <a:solidFill>
                  <a:srgbClr val="FF0000"/>
                </a:solidFill>
              </a:rPr>
              <a:t>APV frontend SRS </a:t>
            </a:r>
            <a:r>
              <a:rPr lang="en-GB" sz="1100" dirty="0" err="1" smtClean="0">
                <a:solidFill>
                  <a:srgbClr val="FF0000"/>
                </a:solidFill>
              </a:rPr>
              <a:t>Eurocrate</a:t>
            </a:r>
            <a:r>
              <a:rPr lang="en-GB" sz="1100" dirty="0" smtClean="0"/>
              <a:t>, </a:t>
            </a:r>
            <a:r>
              <a:rPr lang="en-GB" sz="1100" dirty="0" smtClean="0">
                <a:solidFill>
                  <a:srgbClr val="00B050"/>
                </a:solidFill>
              </a:rPr>
              <a:t>Online unknown</a:t>
            </a:r>
            <a:r>
              <a:rPr lang="en-GB" sz="1100" dirty="0" smtClean="0"/>
              <a:t>, </a:t>
            </a:r>
          </a:p>
          <a:p>
            <a:pPr marL="228600" indent="-228600">
              <a:buAutoNum type="arabicPeriod"/>
            </a:pPr>
            <a:r>
              <a:rPr lang="fr-FR" sz="1100" dirty="0" smtClean="0">
                <a:solidFill>
                  <a:srgbClr val="0070C0"/>
                </a:solidFill>
              </a:rPr>
              <a:t>WIS  and Aveiro </a:t>
            </a:r>
            <a:r>
              <a:rPr lang="fr-FR" sz="1100" dirty="0" err="1" smtClean="0">
                <a:solidFill>
                  <a:srgbClr val="0070C0"/>
                </a:solidFill>
              </a:rPr>
              <a:t>Univ</a:t>
            </a:r>
            <a:r>
              <a:rPr lang="fr-FR" sz="1100" dirty="0" smtClean="0">
                <a:solidFill>
                  <a:srgbClr val="0070C0"/>
                </a:solidFill>
              </a:rPr>
              <a:t>. GEM  validation, </a:t>
            </a:r>
            <a:r>
              <a:rPr lang="fr-FR" sz="1100" dirty="0" smtClean="0">
                <a:solidFill>
                  <a:srgbClr val="FF0000"/>
                </a:solidFill>
              </a:rPr>
              <a:t>APV </a:t>
            </a:r>
            <a:r>
              <a:rPr lang="fr-FR" sz="1100" dirty="0" err="1" smtClean="0">
                <a:solidFill>
                  <a:srgbClr val="FF0000"/>
                </a:solidFill>
              </a:rPr>
              <a:t>Frontend</a:t>
            </a:r>
            <a:r>
              <a:rPr lang="fr-FR" sz="1100" dirty="0" smtClean="0">
                <a:solidFill>
                  <a:srgbClr val="FF0000"/>
                </a:solidFill>
              </a:rPr>
              <a:t> SRS Eurocrate</a:t>
            </a:r>
            <a:r>
              <a:rPr lang="fr-FR" sz="1100" dirty="0" smtClean="0"/>
              <a:t>, </a:t>
            </a:r>
            <a:r>
              <a:rPr lang="fr-FR" sz="1100" dirty="0" smtClean="0">
                <a:solidFill>
                  <a:srgbClr val="00B050"/>
                </a:solidFill>
              </a:rPr>
              <a:t>MMDAQ and </a:t>
            </a:r>
            <a:r>
              <a:rPr lang="fr-FR" sz="1100" dirty="0" err="1" smtClean="0">
                <a:solidFill>
                  <a:srgbClr val="00B050"/>
                </a:solidFill>
              </a:rPr>
              <a:t>Labview</a:t>
            </a:r>
            <a:r>
              <a:rPr lang="fr-FR" sz="1100" dirty="0" smtClean="0">
                <a:solidFill>
                  <a:srgbClr val="00B050"/>
                </a:solidFill>
              </a:rPr>
              <a:t>, </a:t>
            </a:r>
          </a:p>
          <a:p>
            <a:pPr marL="228600" indent="-228600">
              <a:buAutoNum type="arabicPeriod"/>
            </a:pPr>
            <a:r>
              <a:rPr lang="en-GB" sz="1100" dirty="0" smtClean="0">
                <a:solidFill>
                  <a:srgbClr val="0070C0"/>
                </a:solidFill>
              </a:rPr>
              <a:t>East </a:t>
            </a:r>
            <a:r>
              <a:rPr lang="en-GB" sz="1100" dirty="0">
                <a:solidFill>
                  <a:srgbClr val="0070C0"/>
                </a:solidFill>
              </a:rPr>
              <a:t>Carolina University, Health </a:t>
            </a:r>
            <a:r>
              <a:rPr lang="en-GB" sz="1100" dirty="0" smtClean="0">
                <a:solidFill>
                  <a:srgbClr val="0070C0"/>
                </a:solidFill>
              </a:rPr>
              <a:t>Physics</a:t>
            </a:r>
            <a:r>
              <a:rPr lang="en-GB" sz="1100" dirty="0" smtClean="0">
                <a:solidFill>
                  <a:srgbClr val="FF0000"/>
                </a:solidFill>
              </a:rPr>
              <a:t>, APV frontend, SRS </a:t>
            </a:r>
            <a:r>
              <a:rPr lang="en-GB" sz="1100" dirty="0" err="1" smtClean="0">
                <a:solidFill>
                  <a:srgbClr val="FF0000"/>
                </a:solidFill>
              </a:rPr>
              <a:t>Eurocrate</a:t>
            </a:r>
            <a:r>
              <a:rPr lang="en-GB" sz="1100" dirty="0" smtClean="0"/>
              <a:t>, </a:t>
            </a:r>
            <a:r>
              <a:rPr lang="en-GB" sz="1100" dirty="0" err="1" smtClean="0">
                <a:solidFill>
                  <a:srgbClr val="00B050"/>
                </a:solidFill>
              </a:rPr>
              <a:t>Labview</a:t>
            </a:r>
            <a:r>
              <a:rPr lang="en-GB" sz="1100" dirty="0" smtClean="0">
                <a:solidFill>
                  <a:srgbClr val="00B050"/>
                </a:solidFill>
              </a:rPr>
              <a:t>, </a:t>
            </a:r>
          </a:p>
          <a:p>
            <a:pPr marL="228600" indent="-228600">
              <a:buAutoNum type="arabicPeriod"/>
            </a:pPr>
            <a:r>
              <a:rPr lang="en-GB" sz="1100" dirty="0" smtClean="0">
                <a:solidFill>
                  <a:srgbClr val="0070C0"/>
                </a:solidFill>
              </a:rPr>
              <a:t>Munich </a:t>
            </a:r>
            <a:r>
              <a:rPr lang="en-GB" sz="1100" dirty="0">
                <a:solidFill>
                  <a:srgbClr val="0070C0"/>
                </a:solidFill>
              </a:rPr>
              <a:t>LMU / </a:t>
            </a:r>
            <a:r>
              <a:rPr lang="en-GB" sz="1100" dirty="0" smtClean="0">
                <a:solidFill>
                  <a:srgbClr val="0070C0"/>
                </a:solidFill>
              </a:rPr>
              <a:t>ATLAS  </a:t>
            </a:r>
            <a:r>
              <a:rPr lang="fr-FR" sz="1100" dirty="0" smtClean="0">
                <a:solidFill>
                  <a:srgbClr val="0070C0"/>
                </a:solidFill>
              </a:rPr>
              <a:t>µMEGAS</a:t>
            </a:r>
            <a:r>
              <a:rPr lang="fr-FR" sz="1100" dirty="0" smtClean="0">
                <a:solidFill>
                  <a:srgbClr val="FF0000"/>
                </a:solidFill>
              </a:rPr>
              <a:t>, </a:t>
            </a:r>
            <a:r>
              <a:rPr lang="en-GB" sz="1100" dirty="0" smtClean="0">
                <a:solidFill>
                  <a:srgbClr val="FF0000"/>
                </a:solidFill>
              </a:rPr>
              <a:t> APV frontend SRS  </a:t>
            </a:r>
            <a:r>
              <a:rPr lang="en-GB" sz="1100" dirty="0" err="1" smtClean="0">
                <a:solidFill>
                  <a:srgbClr val="FF0000"/>
                </a:solidFill>
              </a:rPr>
              <a:t>Eurocrate</a:t>
            </a:r>
            <a:r>
              <a:rPr lang="en-GB" sz="1100" dirty="0">
                <a:solidFill>
                  <a:srgbClr val="FF0000"/>
                </a:solidFill>
              </a:rPr>
              <a:t> </a:t>
            </a:r>
            <a:r>
              <a:rPr lang="en-GB" sz="1100" dirty="0" smtClean="0">
                <a:solidFill>
                  <a:srgbClr val="FF0000"/>
                </a:solidFill>
              </a:rPr>
              <a:t>–SRU</a:t>
            </a:r>
            <a:r>
              <a:rPr lang="en-GB" sz="1100" dirty="0" smtClean="0"/>
              <a:t>, </a:t>
            </a:r>
            <a:r>
              <a:rPr lang="en-GB" sz="1100" dirty="0" smtClean="0">
                <a:solidFill>
                  <a:srgbClr val="00B050"/>
                </a:solidFill>
              </a:rPr>
              <a:t>MMDAQ Online</a:t>
            </a:r>
            <a:r>
              <a:rPr lang="en-GB" sz="1100" dirty="0" smtClean="0"/>
              <a:t>, </a:t>
            </a:r>
          </a:p>
          <a:p>
            <a:pPr marL="228600" indent="-228600">
              <a:buAutoNum type="arabicPeriod"/>
            </a:pPr>
            <a:r>
              <a:rPr lang="en-GB" sz="1100" dirty="0" smtClean="0">
                <a:solidFill>
                  <a:srgbClr val="0070C0"/>
                </a:solidFill>
              </a:rPr>
              <a:t>NCSR </a:t>
            </a:r>
            <a:r>
              <a:rPr lang="en-GB" sz="1100" dirty="0" err="1" smtClean="0">
                <a:solidFill>
                  <a:srgbClr val="0070C0"/>
                </a:solidFill>
              </a:rPr>
              <a:t>Democritos</a:t>
            </a:r>
            <a:r>
              <a:rPr lang="en-GB" sz="1100" dirty="0" smtClean="0">
                <a:solidFill>
                  <a:srgbClr val="0070C0"/>
                </a:solidFill>
              </a:rPr>
              <a:t> ATHENS, </a:t>
            </a:r>
            <a:r>
              <a:rPr lang="en-GB" sz="1100" dirty="0" smtClean="0">
                <a:solidFill>
                  <a:srgbClr val="FF0000"/>
                </a:solidFill>
              </a:rPr>
              <a:t>APV frontend SRS </a:t>
            </a:r>
            <a:r>
              <a:rPr lang="en-GB" sz="1100" dirty="0" err="1" smtClean="0">
                <a:solidFill>
                  <a:srgbClr val="FF0000"/>
                </a:solidFill>
              </a:rPr>
              <a:t>Minicrate</a:t>
            </a:r>
            <a:r>
              <a:rPr lang="en-GB" sz="1100" dirty="0" smtClean="0">
                <a:solidFill>
                  <a:srgbClr val="FF0000"/>
                </a:solidFill>
              </a:rPr>
              <a:t>,</a:t>
            </a:r>
            <a:r>
              <a:rPr lang="en-GB" sz="1100" dirty="0" smtClean="0"/>
              <a:t> </a:t>
            </a:r>
            <a:r>
              <a:rPr lang="en-GB" sz="1100" dirty="0" smtClean="0">
                <a:solidFill>
                  <a:srgbClr val="00B050"/>
                </a:solidFill>
              </a:rPr>
              <a:t>Online unknown</a:t>
            </a:r>
            <a:r>
              <a:rPr lang="en-GB" sz="1100" dirty="0" smtClean="0"/>
              <a:t>, </a:t>
            </a:r>
          </a:p>
          <a:p>
            <a:pPr marL="228600" indent="-228600">
              <a:buAutoNum type="arabicPeriod"/>
            </a:pPr>
            <a:r>
              <a:rPr lang="en-GB" sz="1100" dirty="0" smtClean="0">
                <a:solidFill>
                  <a:srgbClr val="0070C0"/>
                </a:solidFill>
              </a:rPr>
              <a:t>IFIN-HH-Bucharest new  Detector lab</a:t>
            </a:r>
            <a:r>
              <a:rPr lang="en-GB" sz="1100" dirty="0" smtClean="0">
                <a:solidFill>
                  <a:srgbClr val="FF0000"/>
                </a:solidFill>
              </a:rPr>
              <a:t>, APV and VFAT frontend, SRS </a:t>
            </a:r>
            <a:r>
              <a:rPr lang="en-GB" sz="1100" dirty="0" err="1" smtClean="0">
                <a:solidFill>
                  <a:srgbClr val="FF0000"/>
                </a:solidFill>
              </a:rPr>
              <a:t>Eurocrate</a:t>
            </a:r>
            <a:r>
              <a:rPr lang="en-GB" sz="1100" dirty="0" smtClean="0">
                <a:solidFill>
                  <a:srgbClr val="FF0000"/>
                </a:solidFill>
              </a:rPr>
              <a:t> and SRU</a:t>
            </a:r>
            <a:r>
              <a:rPr lang="en-GB" sz="1100" dirty="0" smtClean="0"/>
              <a:t>, </a:t>
            </a:r>
            <a:r>
              <a:rPr lang="en-GB" sz="1100" dirty="0" err="1" smtClean="0">
                <a:solidFill>
                  <a:srgbClr val="00B050"/>
                </a:solidFill>
              </a:rPr>
              <a:t>Labview</a:t>
            </a:r>
            <a:r>
              <a:rPr lang="en-GB" sz="1100" dirty="0" smtClean="0">
                <a:solidFill>
                  <a:srgbClr val="00B050"/>
                </a:solidFill>
              </a:rPr>
              <a:t>,</a:t>
            </a:r>
            <a:r>
              <a:rPr lang="en-GB" sz="1100" dirty="0" smtClean="0"/>
              <a:t> </a:t>
            </a:r>
          </a:p>
          <a:p>
            <a:pPr marL="228600" indent="-228600">
              <a:buAutoNum type="arabicPeriod"/>
            </a:pPr>
            <a:r>
              <a:rPr lang="en-GB" sz="1100" dirty="0" smtClean="0">
                <a:solidFill>
                  <a:srgbClr val="0070C0"/>
                </a:solidFill>
              </a:rPr>
              <a:t>ATLAS NSW CERN,</a:t>
            </a:r>
            <a:r>
              <a:rPr lang="en-GB" sz="1100" dirty="0" smtClean="0"/>
              <a:t> </a:t>
            </a:r>
            <a:r>
              <a:rPr lang="en-GB" sz="1100" dirty="0" smtClean="0">
                <a:solidFill>
                  <a:srgbClr val="FF0000"/>
                </a:solidFill>
              </a:rPr>
              <a:t>SRS-ATCA pilot system, </a:t>
            </a:r>
            <a:r>
              <a:rPr lang="en-GB" sz="1100" dirty="0" smtClean="0">
                <a:solidFill>
                  <a:srgbClr val="00B050"/>
                </a:solidFill>
              </a:rPr>
              <a:t>MMDAQ Online,</a:t>
            </a:r>
            <a:r>
              <a:rPr lang="en-GB" sz="1100" dirty="0" smtClean="0"/>
              <a:t> </a:t>
            </a:r>
          </a:p>
          <a:p>
            <a:pPr marL="228600" indent="-228600">
              <a:buAutoNum type="arabicPeriod"/>
            </a:pPr>
            <a:r>
              <a:rPr lang="en-GB" sz="1100" dirty="0" smtClean="0">
                <a:solidFill>
                  <a:srgbClr val="0070C0"/>
                </a:solidFill>
              </a:rPr>
              <a:t>ALICE FOCAL  ORNL,  </a:t>
            </a:r>
            <a:r>
              <a:rPr lang="en-GB" sz="1100" dirty="0" smtClean="0">
                <a:solidFill>
                  <a:srgbClr val="FF0000"/>
                </a:solidFill>
              </a:rPr>
              <a:t>SRS-ATCA  pilot system</a:t>
            </a:r>
            <a:r>
              <a:rPr lang="en-GB" sz="1100" dirty="0" smtClean="0"/>
              <a:t>, </a:t>
            </a:r>
            <a:r>
              <a:rPr lang="en-GB" sz="1100" dirty="0" smtClean="0">
                <a:solidFill>
                  <a:srgbClr val="00B050"/>
                </a:solidFill>
              </a:rPr>
              <a:t>DATE Online,</a:t>
            </a:r>
            <a:r>
              <a:rPr lang="en-GB" sz="1100" dirty="0" smtClean="0"/>
              <a:t> </a:t>
            </a:r>
          </a:p>
          <a:p>
            <a:pPr marL="228600" indent="-228600">
              <a:buAutoNum type="arabicPeriod"/>
            </a:pPr>
            <a:r>
              <a:rPr lang="en-GB" sz="1100" dirty="0" smtClean="0">
                <a:solidFill>
                  <a:srgbClr val="0070C0"/>
                </a:solidFill>
              </a:rPr>
              <a:t>NEXT Collaboration</a:t>
            </a:r>
            <a:r>
              <a:rPr lang="en-GB" sz="1100" dirty="0" smtClean="0"/>
              <a:t>, </a:t>
            </a:r>
            <a:r>
              <a:rPr lang="en-GB" sz="1100" dirty="0" smtClean="0">
                <a:solidFill>
                  <a:srgbClr val="FF0000"/>
                </a:solidFill>
              </a:rPr>
              <a:t>SRS-ATCA pilot system, </a:t>
            </a:r>
            <a:r>
              <a:rPr lang="en-GB" sz="1100" dirty="0" smtClean="0">
                <a:solidFill>
                  <a:srgbClr val="00B050"/>
                </a:solidFill>
              </a:rPr>
              <a:t>DATE Online</a:t>
            </a:r>
            <a:r>
              <a:rPr lang="en-GB" sz="1100" dirty="0" smtClean="0"/>
              <a:t>, </a:t>
            </a:r>
          </a:p>
          <a:p>
            <a:pPr marL="228600" indent="-228600">
              <a:buAutoNum type="arabicPeriod"/>
            </a:pPr>
            <a:r>
              <a:rPr lang="en-GB" sz="1100" dirty="0" err="1" smtClean="0">
                <a:solidFill>
                  <a:srgbClr val="0070C0"/>
                </a:solidFill>
              </a:rPr>
              <a:t>Lunds</a:t>
            </a:r>
            <a:r>
              <a:rPr lang="en-GB" sz="1100" dirty="0" smtClean="0">
                <a:solidFill>
                  <a:srgbClr val="0070C0"/>
                </a:solidFill>
              </a:rPr>
              <a:t> </a:t>
            </a:r>
            <a:r>
              <a:rPr lang="en-GB" sz="1100" dirty="0" err="1" smtClean="0">
                <a:solidFill>
                  <a:srgbClr val="0070C0"/>
                </a:solidFill>
              </a:rPr>
              <a:t>Univ</a:t>
            </a:r>
            <a:r>
              <a:rPr lang="en-GB" sz="1100" dirty="0" smtClean="0">
                <a:solidFill>
                  <a:srgbClr val="0070C0"/>
                </a:solidFill>
              </a:rPr>
              <a:t>, </a:t>
            </a:r>
            <a:r>
              <a:rPr lang="en-GB" sz="1100" dirty="0">
                <a:solidFill>
                  <a:srgbClr val="0070C0"/>
                </a:solidFill>
              </a:rPr>
              <a:t>ILC </a:t>
            </a:r>
            <a:r>
              <a:rPr lang="en-GB" sz="1100" dirty="0" smtClean="0">
                <a:solidFill>
                  <a:srgbClr val="0070C0"/>
                </a:solidFill>
              </a:rPr>
              <a:t>TPC,  </a:t>
            </a:r>
            <a:r>
              <a:rPr lang="en-GB" sz="1100" dirty="0" smtClean="0">
                <a:solidFill>
                  <a:srgbClr val="FF0000"/>
                </a:solidFill>
              </a:rPr>
              <a:t>SRU  for 24 channel DTCC link  readout,</a:t>
            </a:r>
            <a:r>
              <a:rPr lang="en-GB" sz="1100" dirty="0" smtClean="0"/>
              <a:t> </a:t>
            </a:r>
            <a:r>
              <a:rPr lang="en-GB" sz="1100" dirty="0" smtClean="0">
                <a:solidFill>
                  <a:srgbClr val="00B050"/>
                </a:solidFill>
              </a:rPr>
              <a:t>Online  unknown</a:t>
            </a:r>
            <a:endParaRPr lang="en-GB" sz="1100" dirty="0" smtClean="0">
              <a:solidFill>
                <a:schemeClr val="accent1"/>
              </a:solidFill>
            </a:endParaRPr>
          </a:p>
          <a:p>
            <a:pPr marL="228600" indent="-228600">
              <a:buAutoNum type="arabicPeriod"/>
            </a:pPr>
            <a:r>
              <a:rPr lang="en-GB" sz="1100" dirty="0">
                <a:solidFill>
                  <a:schemeClr val="accent1"/>
                </a:solidFill>
              </a:rPr>
              <a:t> </a:t>
            </a:r>
            <a:r>
              <a:rPr lang="en-GB" sz="1100" dirty="0" smtClean="0">
                <a:solidFill>
                  <a:schemeClr val="accent1"/>
                </a:solidFill>
              </a:rPr>
              <a:t>INFN Trieste for R&amp;D activities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331640" y="44624"/>
            <a:ext cx="5040560" cy="5032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pic>
        <p:nvPicPr>
          <p:cNvPr id="7" name="Picture 6" descr="SRS pool cut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577" y="4500764"/>
            <a:ext cx="2055582" cy="21013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71800" y="152400"/>
            <a:ext cx="2649606" cy="523139"/>
          </a:xfrm>
          <a:prstGeom prst="rect">
            <a:avLst/>
          </a:prstGeom>
          <a:noFill/>
        </p:spPr>
        <p:txBody>
          <a:bodyPr wrap="none" lIns="91352" tIns="45680" rIns="91352" bIns="45680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000000"/>
                </a:solidFill>
              </a:rPr>
              <a:t>SRS Users Status</a:t>
            </a:r>
          </a:p>
        </p:txBody>
      </p:sp>
      <p:sp>
        <p:nvSpPr>
          <p:cNvPr id="11" name="Slide Number Placeholder 1"/>
          <p:cNvSpPr txBox="1">
            <a:spLocks noGrp="1"/>
          </p:cNvSpPr>
          <p:nvPr/>
        </p:nvSpPr>
        <p:spPr>
          <a:xfrm>
            <a:off x="8686800" y="6457950"/>
            <a:ext cx="600075" cy="400050"/>
          </a:xfrm>
          <a:prstGeom prst="rect">
            <a:avLst/>
          </a:prstGeom>
          <a:noFill/>
        </p:spPr>
        <p:txBody>
          <a:bodyPr lIns="127880" tIns="63939" rIns="127880" bIns="63939" anchor="ctr"/>
          <a:lstStyle/>
          <a:p>
            <a:pPr>
              <a:defRPr/>
            </a:pPr>
            <a:fld id="{C8A5836D-C788-4996-A053-D9B7AC63BB8C}" type="slidenum">
              <a:rPr lang="en-GB" sz="1200">
                <a:solidFill>
                  <a:schemeClr val="tx1">
                    <a:tint val="75000"/>
                  </a:schemeClr>
                </a:solidFill>
              </a:rPr>
              <a:pPr>
                <a:defRPr/>
              </a:pPr>
              <a:t>22</a:t>
            </a:fld>
            <a:endParaRPr lang="en-GB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22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692696"/>
            <a:ext cx="8626274" cy="37625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indent="-228600"/>
            <a:endParaRPr lang="fr-FR" sz="1050" dirty="0" smtClean="0">
              <a:solidFill>
                <a:srgbClr val="0070C0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fr-FR" sz="1200" dirty="0" smtClean="0">
                <a:solidFill>
                  <a:srgbClr val="0070C0"/>
                </a:solidFill>
              </a:rPr>
              <a:t>LAPP</a:t>
            </a:r>
            <a:r>
              <a:rPr lang="fr-FR" sz="1200" dirty="0">
                <a:solidFill>
                  <a:srgbClr val="0070C0"/>
                </a:solidFill>
              </a:rPr>
              <a:t>, Annecy</a:t>
            </a:r>
            <a:r>
              <a:rPr lang="fr-FR" sz="1200" dirty="0">
                <a:solidFill>
                  <a:srgbClr val="FF0000"/>
                </a:solidFill>
              </a:rPr>
              <a:t>,  SRS </a:t>
            </a:r>
            <a:r>
              <a:rPr lang="fr-FR" sz="1200" dirty="0" err="1">
                <a:solidFill>
                  <a:srgbClr val="FF0000"/>
                </a:solidFill>
              </a:rPr>
              <a:t>hybrid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with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MicroROC</a:t>
            </a:r>
            <a:r>
              <a:rPr lang="fr-FR" sz="1200" dirty="0">
                <a:solidFill>
                  <a:srgbClr val="FF0000"/>
                </a:solidFill>
              </a:rPr>
              <a:t> chip for ATLAS </a:t>
            </a:r>
            <a:endParaRPr lang="fr-FR" sz="1200" dirty="0"/>
          </a:p>
          <a:p>
            <a:pPr marL="228600" indent="-228600">
              <a:buFontTx/>
              <a:buAutoNum type="arabicPeriod"/>
            </a:pPr>
            <a:r>
              <a:rPr lang="fr-FR" sz="1200" dirty="0">
                <a:solidFill>
                  <a:srgbClr val="0070C0"/>
                </a:solidFill>
              </a:rPr>
              <a:t>Pacific Northwest National </a:t>
            </a:r>
            <a:r>
              <a:rPr lang="fr-FR" sz="1200" dirty="0" err="1">
                <a:solidFill>
                  <a:srgbClr val="0070C0"/>
                </a:solidFill>
              </a:rPr>
              <a:t>Laboratory</a:t>
            </a:r>
            <a:r>
              <a:rPr lang="fr-FR" sz="1200" dirty="0">
                <a:solidFill>
                  <a:srgbClr val="0070C0"/>
                </a:solidFill>
              </a:rPr>
              <a:t>, Radiation </a:t>
            </a:r>
            <a:r>
              <a:rPr lang="fr-FR" sz="1200" dirty="0" err="1">
                <a:solidFill>
                  <a:srgbClr val="0070C0"/>
                </a:solidFill>
              </a:rPr>
              <a:t>detection</a:t>
            </a:r>
            <a:r>
              <a:rPr lang="fr-FR" sz="1200" dirty="0">
                <a:solidFill>
                  <a:srgbClr val="0070C0"/>
                </a:solidFill>
              </a:rPr>
              <a:t> and </a:t>
            </a:r>
            <a:r>
              <a:rPr lang="fr-FR" sz="1200" dirty="0" err="1">
                <a:solidFill>
                  <a:srgbClr val="0070C0"/>
                </a:solidFill>
              </a:rPr>
              <a:t>Nucl</a:t>
            </a:r>
            <a:r>
              <a:rPr lang="fr-FR" sz="1200" dirty="0">
                <a:solidFill>
                  <a:srgbClr val="0070C0"/>
                </a:solidFill>
              </a:rPr>
              <a:t>. </a:t>
            </a:r>
            <a:r>
              <a:rPr lang="fr-FR" sz="1200" dirty="0" err="1">
                <a:solidFill>
                  <a:srgbClr val="0070C0"/>
                </a:solidFill>
              </a:rPr>
              <a:t>Sci</a:t>
            </a:r>
            <a:r>
              <a:rPr lang="fr-FR" sz="1200" dirty="0">
                <a:solidFill>
                  <a:srgbClr val="0070C0"/>
                </a:solidFill>
              </a:rPr>
              <a:t>,  </a:t>
            </a:r>
            <a:r>
              <a:rPr lang="fr-FR" sz="1200" dirty="0" err="1">
                <a:solidFill>
                  <a:srgbClr val="FF0000"/>
                </a:solidFill>
              </a:rPr>
              <a:t>interest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smtClean="0">
                <a:solidFill>
                  <a:srgbClr val="FF0000"/>
                </a:solidFill>
              </a:rPr>
              <a:t>in </a:t>
            </a:r>
            <a:r>
              <a:rPr lang="fr-FR" sz="1200" dirty="0">
                <a:solidFill>
                  <a:srgbClr val="FF0000"/>
                </a:solidFill>
              </a:rPr>
              <a:t>APV SRS system</a:t>
            </a:r>
            <a:r>
              <a:rPr lang="fr-FR" sz="1200" dirty="0" smtClean="0">
                <a:solidFill>
                  <a:srgbClr val="FF0000"/>
                </a:solidFill>
              </a:rPr>
              <a:t>,</a:t>
            </a:r>
            <a:endParaRPr lang="fr-FR" sz="1200" dirty="0" smtClean="0"/>
          </a:p>
          <a:p>
            <a:pPr marL="228600" indent="-228600">
              <a:buFontTx/>
              <a:buAutoNum type="arabicPeriod"/>
            </a:pPr>
            <a:r>
              <a:rPr lang="en-GB" sz="1200" dirty="0" err="1" smtClean="0">
                <a:solidFill>
                  <a:srgbClr val="0070C0"/>
                </a:solidFill>
              </a:rPr>
              <a:t>Radcore</a:t>
            </a:r>
            <a:r>
              <a:rPr lang="en-GB" sz="1200" dirty="0" smtClean="0">
                <a:solidFill>
                  <a:srgbClr val="0070C0"/>
                </a:solidFill>
              </a:rPr>
              <a:t> </a:t>
            </a:r>
            <a:r>
              <a:rPr lang="en-GB" sz="1200" dirty="0">
                <a:solidFill>
                  <a:srgbClr val="0070C0"/>
                </a:solidFill>
              </a:rPr>
              <a:t>LTD Republic of Korea, GEM production </a:t>
            </a:r>
            <a:r>
              <a:rPr lang="en-GB" sz="1200" dirty="0" smtClean="0">
                <a:solidFill>
                  <a:srgbClr val="FF0000"/>
                </a:solidFill>
              </a:rPr>
              <a:t>, small SRS system </a:t>
            </a:r>
            <a:r>
              <a:rPr lang="en-GB" sz="1200" dirty="0" smtClean="0"/>
              <a:t>, </a:t>
            </a:r>
          </a:p>
          <a:p>
            <a:pPr marL="228600" indent="-228600">
              <a:buFontTx/>
              <a:buAutoNum type="arabicPeriod"/>
            </a:pPr>
            <a:r>
              <a:rPr lang="fr-FR" sz="1200" dirty="0" err="1" smtClean="0">
                <a:solidFill>
                  <a:srgbClr val="0070C0"/>
                </a:solidFill>
              </a:rPr>
              <a:t>Newflex</a:t>
            </a:r>
            <a:r>
              <a:rPr lang="fr-FR" sz="1200" dirty="0" smtClean="0">
                <a:solidFill>
                  <a:srgbClr val="0070C0"/>
                </a:solidFill>
              </a:rPr>
              <a:t>  </a:t>
            </a:r>
            <a:r>
              <a:rPr lang="fr-FR" sz="1200" dirty="0">
                <a:solidFill>
                  <a:srgbClr val="0070C0"/>
                </a:solidFill>
              </a:rPr>
              <a:t>GEM production, South </a:t>
            </a:r>
            <a:r>
              <a:rPr lang="fr-FR" sz="1200" dirty="0" err="1">
                <a:solidFill>
                  <a:srgbClr val="0070C0"/>
                </a:solidFill>
              </a:rPr>
              <a:t>Korea</a:t>
            </a:r>
            <a:r>
              <a:rPr lang="fr-FR" sz="1200" dirty="0">
                <a:solidFill>
                  <a:srgbClr val="0070C0"/>
                </a:solidFill>
              </a:rPr>
              <a:t> </a:t>
            </a:r>
            <a:r>
              <a:rPr lang="fr-FR" sz="1200" dirty="0" smtClean="0">
                <a:solidFill>
                  <a:srgbClr val="0070C0"/>
                </a:solidFill>
              </a:rPr>
              <a:t>, </a:t>
            </a:r>
            <a:r>
              <a:rPr lang="fr-FR" sz="1200" dirty="0" err="1" smtClean="0">
                <a:solidFill>
                  <a:srgbClr val="FF0000"/>
                </a:solidFill>
              </a:rPr>
              <a:t>small</a:t>
            </a:r>
            <a:r>
              <a:rPr lang="fr-FR" sz="1200" dirty="0" smtClean="0">
                <a:solidFill>
                  <a:srgbClr val="FF0000"/>
                </a:solidFill>
              </a:rPr>
              <a:t> SRS system , </a:t>
            </a:r>
          </a:p>
          <a:p>
            <a:pPr marL="228600" indent="-228600">
              <a:buFontTx/>
              <a:buAutoNum type="arabicPeriod"/>
            </a:pPr>
            <a:r>
              <a:rPr lang="en-GB" sz="1200" dirty="0" smtClean="0">
                <a:solidFill>
                  <a:srgbClr val="0070C0"/>
                </a:solidFill>
              </a:rPr>
              <a:t>GIF</a:t>
            </a:r>
            <a:r>
              <a:rPr lang="en-GB" sz="1200" dirty="0">
                <a:solidFill>
                  <a:srgbClr val="0070C0"/>
                </a:solidFill>
              </a:rPr>
              <a:t>++ team CERN, </a:t>
            </a:r>
            <a:r>
              <a:rPr lang="en-GB" sz="1200" dirty="0">
                <a:solidFill>
                  <a:srgbClr val="FF0000"/>
                </a:solidFill>
              </a:rPr>
              <a:t>interested in SRS as  GIF++ base installation with DATE Online system</a:t>
            </a:r>
            <a:r>
              <a:rPr lang="en-GB" sz="1200" dirty="0">
                <a:solidFill>
                  <a:srgbClr val="0070C0"/>
                </a:solidFill>
              </a:rPr>
              <a:t> </a:t>
            </a:r>
            <a:r>
              <a:rPr lang="en-GB" sz="1200" dirty="0" smtClean="0">
                <a:solidFill>
                  <a:srgbClr val="0070C0"/>
                </a:solidFill>
              </a:rPr>
              <a:t>, </a:t>
            </a:r>
          </a:p>
          <a:p>
            <a:pPr marL="228600" indent="-228600">
              <a:buFontTx/>
              <a:buAutoNum type="arabicPeriod"/>
            </a:pPr>
            <a:r>
              <a:rPr lang="fr-FR" sz="1200" dirty="0" err="1" smtClean="0">
                <a:solidFill>
                  <a:srgbClr val="0070C0"/>
                </a:solidFill>
              </a:rPr>
              <a:t>Budker</a:t>
            </a:r>
            <a:r>
              <a:rPr lang="fr-FR" sz="1200" dirty="0" smtClean="0">
                <a:solidFill>
                  <a:srgbClr val="0070C0"/>
                </a:solidFill>
              </a:rPr>
              <a:t> </a:t>
            </a:r>
            <a:r>
              <a:rPr lang="fr-FR" sz="1200" dirty="0">
                <a:solidFill>
                  <a:srgbClr val="0070C0"/>
                </a:solidFill>
              </a:rPr>
              <a:t>INP, </a:t>
            </a:r>
            <a:r>
              <a:rPr lang="fr-FR" sz="1200" dirty="0" err="1">
                <a:solidFill>
                  <a:srgbClr val="0070C0"/>
                </a:solidFill>
              </a:rPr>
              <a:t>Novosibirsk</a:t>
            </a:r>
            <a:r>
              <a:rPr lang="fr-FR" sz="1200" dirty="0">
                <a:solidFill>
                  <a:srgbClr val="0070C0"/>
                </a:solidFill>
              </a:rPr>
              <a:t>,  </a:t>
            </a:r>
            <a:r>
              <a:rPr lang="fr-FR" sz="1200" dirty="0" err="1">
                <a:solidFill>
                  <a:srgbClr val="0070C0"/>
                </a:solidFill>
              </a:rPr>
              <a:t>Deuteron</a:t>
            </a:r>
            <a:r>
              <a:rPr lang="fr-FR" sz="1200" dirty="0">
                <a:solidFill>
                  <a:srgbClr val="0070C0"/>
                </a:solidFill>
              </a:rPr>
              <a:t> </a:t>
            </a:r>
            <a:r>
              <a:rPr lang="fr-FR" sz="1200" dirty="0" err="1">
                <a:solidFill>
                  <a:srgbClr val="0070C0"/>
                </a:solidFill>
              </a:rPr>
              <a:t>Exp</a:t>
            </a:r>
            <a:r>
              <a:rPr lang="fr-FR" sz="1200" dirty="0">
                <a:solidFill>
                  <a:srgbClr val="0070C0"/>
                </a:solidFill>
              </a:rPr>
              <a:t>. @ </a:t>
            </a:r>
            <a:r>
              <a:rPr lang="fr-FR" sz="1200" dirty="0" smtClean="0">
                <a:solidFill>
                  <a:srgbClr val="0070C0"/>
                </a:solidFill>
              </a:rPr>
              <a:t>VEPP-3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smtClean="0"/>
              <a:t>, </a:t>
            </a:r>
            <a:r>
              <a:rPr lang="fr-FR" sz="1200" dirty="0" smtClean="0">
                <a:solidFill>
                  <a:srgbClr val="FF0000"/>
                </a:solidFill>
              </a:rPr>
              <a:t>APV </a:t>
            </a:r>
            <a:r>
              <a:rPr lang="fr-FR" sz="1200" dirty="0" err="1" smtClean="0">
                <a:solidFill>
                  <a:srgbClr val="FF0000"/>
                </a:solidFill>
              </a:rPr>
              <a:t>readout</a:t>
            </a:r>
            <a:r>
              <a:rPr lang="fr-FR" sz="1200" dirty="0" smtClean="0">
                <a:solidFill>
                  <a:srgbClr val="FF0000"/>
                </a:solidFill>
              </a:rPr>
              <a:t> SRS , </a:t>
            </a:r>
            <a:r>
              <a:rPr lang="fr-FR" sz="1200" dirty="0" smtClean="0"/>
              <a:t>APV </a:t>
            </a:r>
            <a:r>
              <a:rPr lang="fr-FR" sz="1200" dirty="0" err="1" smtClean="0"/>
              <a:t>order</a:t>
            </a:r>
            <a:r>
              <a:rPr lang="fr-FR" sz="1200" dirty="0" smtClean="0"/>
              <a:t> impossible, </a:t>
            </a:r>
            <a:r>
              <a:rPr lang="fr-FR" sz="1200" dirty="0" err="1" smtClean="0"/>
              <a:t>radhard</a:t>
            </a:r>
            <a:r>
              <a:rPr lang="fr-FR" sz="1200" dirty="0" smtClean="0"/>
              <a:t> export restriction</a:t>
            </a:r>
            <a:endParaRPr lang="fr-FR" sz="1200" dirty="0"/>
          </a:p>
          <a:p>
            <a:pPr marL="228600" indent="-228600">
              <a:buFontTx/>
              <a:buAutoNum type="arabicPeriod"/>
            </a:pPr>
            <a:r>
              <a:rPr lang="fr-FR" sz="1200" dirty="0" err="1">
                <a:solidFill>
                  <a:srgbClr val="0070C0"/>
                </a:solidFill>
              </a:rPr>
              <a:t>Tsinghua</a:t>
            </a:r>
            <a:r>
              <a:rPr lang="fr-FR" sz="1200" dirty="0">
                <a:solidFill>
                  <a:srgbClr val="0070C0"/>
                </a:solidFill>
              </a:rPr>
              <a:t> </a:t>
            </a:r>
            <a:r>
              <a:rPr lang="fr-FR" sz="1200" dirty="0" err="1">
                <a:solidFill>
                  <a:srgbClr val="0070C0"/>
                </a:solidFill>
              </a:rPr>
              <a:t>Univ</a:t>
            </a:r>
            <a:r>
              <a:rPr lang="fr-FR" sz="1200" dirty="0">
                <a:solidFill>
                  <a:srgbClr val="0070C0"/>
                </a:solidFill>
              </a:rPr>
              <a:t>. China ,  R&amp;D on GEM  Imaging detectors</a:t>
            </a:r>
            <a:r>
              <a:rPr lang="fr-FR" sz="1200" dirty="0"/>
              <a:t>,  </a:t>
            </a:r>
            <a:r>
              <a:rPr lang="fr-FR" sz="1200" dirty="0" smtClean="0">
                <a:solidFill>
                  <a:srgbClr val="FF0000"/>
                </a:solidFill>
              </a:rPr>
              <a:t>APV </a:t>
            </a:r>
            <a:r>
              <a:rPr lang="fr-FR" sz="1200" dirty="0" err="1">
                <a:solidFill>
                  <a:srgbClr val="FF0000"/>
                </a:solidFill>
              </a:rPr>
              <a:t>readout</a:t>
            </a:r>
            <a:r>
              <a:rPr lang="fr-FR" sz="1200" dirty="0">
                <a:solidFill>
                  <a:srgbClr val="FF0000"/>
                </a:solidFill>
              </a:rPr>
              <a:t> SRS </a:t>
            </a:r>
            <a:r>
              <a:rPr lang="fr-FR" sz="1200" dirty="0" smtClean="0">
                <a:solidFill>
                  <a:srgbClr val="FF0000"/>
                </a:solidFill>
              </a:rPr>
              <a:t>, </a:t>
            </a:r>
            <a:r>
              <a:rPr lang="fr-FR" sz="1200" dirty="0" smtClean="0"/>
              <a:t>APV </a:t>
            </a:r>
            <a:r>
              <a:rPr lang="fr-FR" sz="1200" dirty="0" err="1"/>
              <a:t>order</a:t>
            </a:r>
            <a:r>
              <a:rPr lang="fr-FR" sz="1200" dirty="0"/>
              <a:t> impossible, </a:t>
            </a:r>
            <a:r>
              <a:rPr lang="fr-FR" sz="1200" dirty="0" err="1"/>
              <a:t>radhard</a:t>
            </a:r>
            <a:r>
              <a:rPr lang="fr-FR" sz="1200" dirty="0"/>
              <a:t> export </a:t>
            </a:r>
            <a:r>
              <a:rPr lang="fr-FR" sz="1200" dirty="0" smtClean="0"/>
              <a:t>restriction</a:t>
            </a:r>
            <a:endParaRPr lang="fr-FR" sz="1200" dirty="0"/>
          </a:p>
          <a:p>
            <a:pPr marL="228600" indent="-228600">
              <a:buFontTx/>
              <a:buAutoNum type="arabicPeriod"/>
            </a:pPr>
            <a:r>
              <a:rPr lang="fr-FR" sz="1200" dirty="0">
                <a:solidFill>
                  <a:srgbClr val="0070C0"/>
                </a:solidFill>
              </a:rPr>
              <a:t>SAHA </a:t>
            </a:r>
            <a:r>
              <a:rPr lang="fr-FR" sz="1200" dirty="0" err="1">
                <a:solidFill>
                  <a:srgbClr val="0070C0"/>
                </a:solidFill>
              </a:rPr>
              <a:t>Inst</a:t>
            </a:r>
            <a:r>
              <a:rPr lang="fr-FR" sz="1200" dirty="0">
                <a:solidFill>
                  <a:srgbClr val="0070C0"/>
                </a:solidFill>
              </a:rPr>
              <a:t> </a:t>
            </a:r>
            <a:r>
              <a:rPr lang="fr-FR" sz="1200" dirty="0" err="1">
                <a:solidFill>
                  <a:srgbClr val="0070C0"/>
                </a:solidFill>
              </a:rPr>
              <a:t>Nucl</a:t>
            </a:r>
            <a:r>
              <a:rPr lang="fr-FR" sz="1200" dirty="0">
                <a:solidFill>
                  <a:srgbClr val="0070C0"/>
                </a:solidFill>
              </a:rPr>
              <a:t> </a:t>
            </a:r>
            <a:r>
              <a:rPr lang="fr-FR" sz="1200" dirty="0" err="1">
                <a:solidFill>
                  <a:srgbClr val="0070C0"/>
                </a:solidFill>
              </a:rPr>
              <a:t>Phys,KOLKATA</a:t>
            </a:r>
            <a:r>
              <a:rPr lang="fr-FR" sz="1200" dirty="0">
                <a:solidFill>
                  <a:srgbClr val="0070C0"/>
                </a:solidFill>
              </a:rPr>
              <a:t>, IN , </a:t>
            </a:r>
            <a:r>
              <a:rPr lang="fr-FR" sz="1200" dirty="0" err="1">
                <a:solidFill>
                  <a:srgbClr val="0070C0"/>
                </a:solidFill>
              </a:rPr>
              <a:t>Laboratory</a:t>
            </a:r>
            <a:r>
              <a:rPr lang="fr-FR" sz="1200" dirty="0">
                <a:solidFill>
                  <a:srgbClr val="0070C0"/>
                </a:solidFill>
              </a:rPr>
              <a:t> for </a:t>
            </a:r>
            <a:r>
              <a:rPr lang="fr-FR" sz="1200" dirty="0" err="1">
                <a:solidFill>
                  <a:srgbClr val="0070C0"/>
                </a:solidFill>
              </a:rPr>
              <a:t>characterization</a:t>
            </a:r>
            <a:r>
              <a:rPr lang="fr-FR" sz="1200" dirty="0">
                <a:solidFill>
                  <a:srgbClr val="0070C0"/>
                </a:solidFill>
              </a:rPr>
              <a:t>  of </a:t>
            </a:r>
            <a:r>
              <a:rPr lang="fr-FR" sz="1200" dirty="0" err="1">
                <a:solidFill>
                  <a:srgbClr val="0070C0"/>
                </a:solidFill>
              </a:rPr>
              <a:t>MPGDs</a:t>
            </a:r>
            <a:r>
              <a:rPr lang="fr-FR" sz="1200" dirty="0">
                <a:solidFill>
                  <a:srgbClr val="0070C0"/>
                </a:solidFill>
              </a:rPr>
              <a:t> </a:t>
            </a:r>
            <a:r>
              <a:rPr lang="fr-FR" sz="1200" dirty="0" smtClean="0"/>
              <a:t>, APV </a:t>
            </a:r>
            <a:r>
              <a:rPr lang="fr-FR" sz="1200" dirty="0" err="1"/>
              <a:t>order</a:t>
            </a:r>
            <a:r>
              <a:rPr lang="fr-FR" sz="1200" dirty="0"/>
              <a:t> impossible, </a:t>
            </a:r>
            <a:r>
              <a:rPr lang="fr-FR" sz="1200" dirty="0" err="1"/>
              <a:t>radhard</a:t>
            </a:r>
            <a:r>
              <a:rPr lang="fr-FR" sz="1200" dirty="0"/>
              <a:t> export </a:t>
            </a:r>
            <a:r>
              <a:rPr lang="fr-FR" sz="1200" dirty="0" smtClean="0"/>
              <a:t>restriction</a:t>
            </a:r>
            <a:endParaRPr lang="fr-FR" sz="1200" dirty="0"/>
          </a:p>
          <a:p>
            <a:pPr marL="228600" indent="-228600">
              <a:buFontTx/>
              <a:buAutoNum type="arabicPeriod"/>
            </a:pPr>
            <a:r>
              <a:rPr lang="fr-FR" sz="1200" dirty="0">
                <a:solidFill>
                  <a:srgbClr val="0070C0"/>
                </a:solidFill>
              </a:rPr>
              <a:t>USTC Shanghai, CN , </a:t>
            </a:r>
            <a:r>
              <a:rPr lang="fr-FR" sz="1200" dirty="0" err="1">
                <a:solidFill>
                  <a:srgbClr val="FF0000"/>
                </a:solidFill>
              </a:rPr>
              <a:t>characterization</a:t>
            </a:r>
            <a:r>
              <a:rPr lang="fr-FR" sz="1200" dirty="0">
                <a:solidFill>
                  <a:srgbClr val="FF0000"/>
                </a:solidFill>
              </a:rPr>
              <a:t> of  GEM and </a:t>
            </a:r>
            <a:r>
              <a:rPr lang="fr-FR" sz="1200" dirty="0" err="1">
                <a:solidFill>
                  <a:srgbClr val="FF0000"/>
                </a:solidFill>
              </a:rPr>
              <a:t>MicroMega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with</a:t>
            </a:r>
            <a:r>
              <a:rPr lang="fr-FR" sz="1200" dirty="0">
                <a:solidFill>
                  <a:srgbClr val="FF0000"/>
                </a:solidFill>
              </a:rPr>
              <a:t> SRS </a:t>
            </a:r>
            <a:r>
              <a:rPr lang="fr-FR" sz="1200" dirty="0" smtClean="0">
                <a:solidFill>
                  <a:srgbClr val="FF0000"/>
                </a:solidFill>
              </a:rPr>
              <a:t>,</a:t>
            </a:r>
            <a:r>
              <a:rPr lang="fr-FR" sz="1200" dirty="0" smtClean="0">
                <a:solidFill>
                  <a:srgbClr val="0070C0"/>
                </a:solidFill>
              </a:rPr>
              <a:t> </a:t>
            </a:r>
            <a:r>
              <a:rPr lang="fr-FR" sz="1200" dirty="0" smtClean="0"/>
              <a:t>APV </a:t>
            </a:r>
            <a:r>
              <a:rPr lang="fr-FR" sz="1200" dirty="0" err="1"/>
              <a:t>order</a:t>
            </a:r>
            <a:r>
              <a:rPr lang="fr-FR" sz="1200" dirty="0"/>
              <a:t> impossible, </a:t>
            </a:r>
            <a:r>
              <a:rPr lang="fr-FR" sz="1200" dirty="0" err="1"/>
              <a:t>radhard</a:t>
            </a:r>
            <a:r>
              <a:rPr lang="fr-FR" sz="1200" dirty="0"/>
              <a:t> export </a:t>
            </a:r>
            <a:r>
              <a:rPr lang="fr-FR" sz="1200" dirty="0" smtClean="0"/>
              <a:t>restriction</a:t>
            </a:r>
            <a:endParaRPr lang="fr-FR" sz="1200" dirty="0"/>
          </a:p>
          <a:p>
            <a:pPr marL="228600" indent="-228600">
              <a:buFontTx/>
              <a:buAutoNum type="arabicPeriod"/>
            </a:pPr>
            <a:r>
              <a:rPr lang="fr-FR" sz="1200" dirty="0" err="1">
                <a:solidFill>
                  <a:srgbClr val="0070C0"/>
                </a:solidFill>
              </a:rPr>
              <a:t>Univ</a:t>
            </a:r>
            <a:r>
              <a:rPr lang="fr-FR" sz="1200" dirty="0">
                <a:solidFill>
                  <a:srgbClr val="0070C0"/>
                </a:solidFill>
              </a:rPr>
              <a:t> . Texas, DOE </a:t>
            </a:r>
            <a:r>
              <a:rPr lang="fr-FR" sz="1200" dirty="0" err="1">
                <a:solidFill>
                  <a:srgbClr val="0070C0"/>
                </a:solidFill>
              </a:rPr>
              <a:t>proposal</a:t>
            </a:r>
            <a:r>
              <a:rPr lang="fr-FR" sz="1200" dirty="0">
                <a:solidFill>
                  <a:srgbClr val="0070C0"/>
                </a:solidFill>
              </a:rPr>
              <a:t>  </a:t>
            </a:r>
            <a:r>
              <a:rPr lang="fr-FR" sz="1200" dirty="0" err="1">
                <a:solidFill>
                  <a:srgbClr val="0070C0"/>
                </a:solidFill>
              </a:rPr>
              <a:t>with</a:t>
            </a:r>
            <a:r>
              <a:rPr lang="fr-FR" sz="1200" dirty="0">
                <a:solidFill>
                  <a:srgbClr val="0070C0"/>
                </a:solidFill>
              </a:rPr>
              <a:t> 18 </a:t>
            </a:r>
            <a:r>
              <a:rPr lang="fr-FR" sz="1200" dirty="0" err="1">
                <a:solidFill>
                  <a:srgbClr val="0070C0"/>
                </a:solidFill>
              </a:rPr>
              <a:t>GEMs</a:t>
            </a:r>
            <a:r>
              <a:rPr lang="fr-FR" sz="1200" dirty="0">
                <a:solidFill>
                  <a:srgbClr val="0070C0"/>
                </a:solidFill>
              </a:rPr>
              <a:t> </a:t>
            </a:r>
            <a:r>
              <a:rPr lang="fr-FR" sz="1200" dirty="0" smtClean="0">
                <a:solidFill>
                  <a:srgbClr val="0070C0"/>
                </a:solidFill>
              </a:rPr>
              <a:t>, </a:t>
            </a:r>
          </a:p>
          <a:p>
            <a:pPr marL="228600" indent="-228600">
              <a:buFontTx/>
              <a:buAutoNum type="arabicPeriod"/>
            </a:pPr>
            <a:r>
              <a:rPr lang="fr-FR" sz="1200" dirty="0" smtClean="0">
                <a:solidFill>
                  <a:srgbClr val="0070C0"/>
                </a:solidFill>
              </a:rPr>
              <a:t>National </a:t>
            </a:r>
            <a:r>
              <a:rPr lang="fr-FR" sz="1200" dirty="0" err="1">
                <a:solidFill>
                  <a:srgbClr val="0070C0"/>
                </a:solidFill>
              </a:rPr>
              <a:t>Univ</a:t>
            </a:r>
            <a:r>
              <a:rPr lang="fr-FR" sz="1200" dirty="0">
                <a:solidFill>
                  <a:srgbClr val="0070C0"/>
                </a:solidFill>
              </a:rPr>
              <a:t>. </a:t>
            </a:r>
            <a:r>
              <a:rPr lang="fr-FR" sz="1200" dirty="0" smtClean="0">
                <a:solidFill>
                  <a:srgbClr val="0070C0"/>
                </a:solidFill>
              </a:rPr>
              <a:t>of </a:t>
            </a:r>
            <a:r>
              <a:rPr lang="fr-FR" sz="1200" dirty="0" err="1">
                <a:solidFill>
                  <a:srgbClr val="0070C0"/>
                </a:solidFill>
              </a:rPr>
              <a:t>Colombia</a:t>
            </a:r>
            <a:r>
              <a:rPr lang="fr-FR" sz="1200" dirty="0">
                <a:solidFill>
                  <a:srgbClr val="0070C0"/>
                </a:solidFill>
              </a:rPr>
              <a:t>, Dosimetry for </a:t>
            </a:r>
            <a:r>
              <a:rPr lang="fr-FR" sz="1200" dirty="0" err="1">
                <a:solidFill>
                  <a:srgbClr val="0070C0"/>
                </a:solidFill>
              </a:rPr>
              <a:t>mediical</a:t>
            </a:r>
            <a:r>
              <a:rPr lang="fr-FR" sz="1200" dirty="0">
                <a:solidFill>
                  <a:srgbClr val="0070C0"/>
                </a:solidFill>
              </a:rPr>
              <a:t> </a:t>
            </a:r>
            <a:r>
              <a:rPr lang="fr-FR" sz="1200" dirty="0" err="1">
                <a:solidFill>
                  <a:srgbClr val="0070C0"/>
                </a:solidFill>
              </a:rPr>
              <a:t>appl</a:t>
            </a:r>
            <a:r>
              <a:rPr lang="fr-FR" sz="1200" dirty="0"/>
              <a:t>, </a:t>
            </a:r>
            <a:endParaRPr lang="fr-FR" sz="1200" dirty="0" smtClean="0"/>
          </a:p>
          <a:p>
            <a:pPr marL="228600" indent="-228600">
              <a:buFontTx/>
              <a:buAutoNum type="arabicPeriod"/>
            </a:pPr>
            <a:r>
              <a:rPr lang="fr-FR" sz="1200" dirty="0" smtClean="0">
                <a:solidFill>
                  <a:srgbClr val="0070C0"/>
                </a:solidFill>
              </a:rPr>
              <a:t>BNL </a:t>
            </a:r>
            <a:r>
              <a:rPr lang="fr-FR" sz="1200" dirty="0" err="1" smtClean="0">
                <a:solidFill>
                  <a:srgbClr val="0070C0"/>
                </a:solidFill>
              </a:rPr>
              <a:t>Phenix</a:t>
            </a:r>
            <a:r>
              <a:rPr lang="fr-FR" sz="1200" dirty="0" smtClean="0">
                <a:solidFill>
                  <a:srgbClr val="0070C0"/>
                </a:solidFill>
              </a:rPr>
              <a:t> upgrade, </a:t>
            </a:r>
            <a:r>
              <a:rPr lang="fr-FR" sz="1200" dirty="0" err="1" smtClean="0">
                <a:solidFill>
                  <a:srgbClr val="FF0000"/>
                </a:solidFill>
              </a:rPr>
              <a:t>small</a:t>
            </a:r>
            <a:r>
              <a:rPr lang="fr-FR" sz="1200" dirty="0" smtClean="0">
                <a:solidFill>
                  <a:srgbClr val="FF0000"/>
                </a:solidFill>
              </a:rPr>
              <a:t> SRS </a:t>
            </a:r>
            <a:r>
              <a:rPr lang="fr-FR" sz="1200" dirty="0" err="1" smtClean="0">
                <a:solidFill>
                  <a:srgbClr val="FF0000"/>
                </a:solidFill>
              </a:rPr>
              <a:t>systems</a:t>
            </a:r>
            <a:r>
              <a:rPr lang="fr-FR" sz="1200" dirty="0" smtClean="0">
                <a:solidFill>
                  <a:srgbClr val="FF0000"/>
                </a:solidFill>
              </a:rPr>
              <a:t> </a:t>
            </a:r>
            <a:r>
              <a:rPr lang="fr-FR" sz="1200" dirty="0" err="1" smtClean="0">
                <a:solidFill>
                  <a:srgbClr val="FF0000"/>
                </a:solidFill>
              </a:rPr>
              <a:t>already</a:t>
            </a:r>
            <a:r>
              <a:rPr lang="fr-FR" sz="1200" dirty="0" smtClean="0">
                <a:solidFill>
                  <a:srgbClr val="FF0000"/>
                </a:solidFill>
              </a:rPr>
              <a:t>  </a:t>
            </a:r>
            <a:r>
              <a:rPr lang="fr-FR" sz="1200" dirty="0" err="1" smtClean="0">
                <a:solidFill>
                  <a:srgbClr val="FF0000"/>
                </a:solidFill>
              </a:rPr>
              <a:t>delivered</a:t>
            </a:r>
            <a:r>
              <a:rPr lang="fr-FR" sz="1200" dirty="0" smtClean="0">
                <a:solidFill>
                  <a:srgbClr val="FF0000"/>
                </a:solidFill>
              </a:rPr>
              <a:t> </a:t>
            </a:r>
            <a:r>
              <a:rPr lang="fr-FR" sz="1200" dirty="0" smtClean="0"/>
              <a:t>, </a:t>
            </a:r>
          </a:p>
          <a:p>
            <a:pPr marL="228600" indent="-228600">
              <a:buFontTx/>
              <a:buAutoNum type="arabicPeriod"/>
            </a:pPr>
            <a:r>
              <a:rPr lang="fr-FR" sz="1200" dirty="0" smtClean="0">
                <a:solidFill>
                  <a:srgbClr val="0070C0"/>
                </a:solidFill>
              </a:rPr>
              <a:t>Helsinki  </a:t>
            </a:r>
            <a:r>
              <a:rPr lang="fr-FR" sz="1200" dirty="0" err="1">
                <a:solidFill>
                  <a:srgbClr val="0070C0"/>
                </a:solidFill>
              </a:rPr>
              <a:t>University</a:t>
            </a:r>
            <a:r>
              <a:rPr lang="fr-FR" sz="1200" dirty="0">
                <a:solidFill>
                  <a:srgbClr val="0070C0"/>
                </a:solidFill>
              </a:rPr>
              <a:t>, Totem </a:t>
            </a:r>
            <a:endParaRPr lang="fr-FR" sz="1200" dirty="0" smtClean="0">
              <a:solidFill>
                <a:srgbClr val="0070C0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fr-FR" sz="1200" dirty="0" smtClean="0">
                <a:solidFill>
                  <a:srgbClr val="0070C0"/>
                </a:solidFill>
              </a:rPr>
              <a:t>Freiburg </a:t>
            </a:r>
            <a:r>
              <a:rPr lang="fr-FR" sz="1200" dirty="0" err="1" smtClean="0">
                <a:solidFill>
                  <a:srgbClr val="0070C0"/>
                </a:solidFill>
              </a:rPr>
              <a:t>University</a:t>
            </a:r>
            <a:r>
              <a:rPr lang="fr-FR" sz="1200" dirty="0" smtClean="0">
                <a:solidFill>
                  <a:srgbClr val="0070C0"/>
                </a:solidFill>
              </a:rPr>
              <a:t>, </a:t>
            </a:r>
            <a:r>
              <a:rPr lang="fr-FR" sz="1200" dirty="0" smtClean="0"/>
              <a:t> </a:t>
            </a:r>
            <a:r>
              <a:rPr lang="fr-FR" sz="1200" dirty="0" smtClean="0">
                <a:solidFill>
                  <a:srgbClr val="FF0000"/>
                </a:solidFill>
              </a:rPr>
              <a:t>verbal </a:t>
            </a:r>
            <a:r>
              <a:rPr lang="fr-FR" sz="1200" dirty="0" err="1" smtClean="0">
                <a:solidFill>
                  <a:srgbClr val="FF0000"/>
                </a:solidFill>
              </a:rPr>
              <a:t>enquiry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smtClean="0">
                <a:solidFill>
                  <a:srgbClr val="FF0000"/>
                </a:solidFill>
              </a:rPr>
              <a:t>for SRS system, </a:t>
            </a:r>
          </a:p>
          <a:p>
            <a:pPr marL="228600" indent="-228600">
              <a:buFontTx/>
              <a:buAutoNum type="arabicPeriod"/>
            </a:pPr>
            <a:r>
              <a:rPr lang="fr-FR" sz="1200" dirty="0" err="1" smtClean="0">
                <a:solidFill>
                  <a:srgbClr val="0070C0"/>
                </a:solidFill>
              </a:rPr>
              <a:t>Univ</a:t>
            </a:r>
            <a:r>
              <a:rPr lang="fr-FR" sz="1200" dirty="0" smtClean="0">
                <a:solidFill>
                  <a:srgbClr val="0070C0"/>
                </a:solidFill>
              </a:rPr>
              <a:t> </a:t>
            </a:r>
            <a:r>
              <a:rPr lang="fr-FR" sz="1200" dirty="0" err="1">
                <a:solidFill>
                  <a:srgbClr val="0070C0"/>
                </a:solidFill>
              </a:rPr>
              <a:t>Calabria</a:t>
            </a:r>
            <a:r>
              <a:rPr lang="fr-FR" sz="1200" dirty="0">
                <a:solidFill>
                  <a:srgbClr val="0070C0"/>
                </a:solidFill>
              </a:rPr>
              <a:t> It, </a:t>
            </a:r>
            <a:r>
              <a:rPr lang="fr-FR" sz="1200" dirty="0" smtClean="0"/>
              <a:t> </a:t>
            </a:r>
            <a:r>
              <a:rPr lang="fr-FR" sz="1200" dirty="0" smtClean="0">
                <a:solidFill>
                  <a:srgbClr val="FF0000"/>
                </a:solidFill>
              </a:rPr>
              <a:t>email </a:t>
            </a:r>
            <a:r>
              <a:rPr lang="fr-FR" sz="1200" dirty="0" err="1" smtClean="0">
                <a:solidFill>
                  <a:srgbClr val="FF0000"/>
                </a:solidFill>
              </a:rPr>
              <a:t>enquiry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smtClean="0">
                <a:solidFill>
                  <a:srgbClr val="FF0000"/>
                </a:solidFill>
              </a:rPr>
              <a:t>for SRS, </a:t>
            </a:r>
          </a:p>
          <a:p>
            <a:pPr marL="228600" indent="-228600">
              <a:buFontTx/>
              <a:buAutoNum type="arabicPeriod"/>
            </a:pPr>
            <a:r>
              <a:rPr lang="fr-FR" sz="1200" dirty="0" smtClean="0">
                <a:solidFill>
                  <a:srgbClr val="0070C0"/>
                </a:solidFill>
              </a:rPr>
              <a:t>Uni</a:t>
            </a:r>
            <a:r>
              <a:rPr lang="fr-FR" sz="1200" dirty="0">
                <a:solidFill>
                  <a:srgbClr val="0070C0"/>
                </a:solidFill>
              </a:rPr>
              <a:t>. Kobe, JP J-PARC /E16 </a:t>
            </a:r>
            <a:r>
              <a:rPr lang="fr-FR" sz="1200" dirty="0" smtClean="0">
                <a:solidFill>
                  <a:srgbClr val="0070C0"/>
                </a:solidFill>
              </a:rPr>
              <a:t>upgrade </a:t>
            </a:r>
            <a:r>
              <a:rPr lang="fr-FR" sz="1200" dirty="0" smtClean="0"/>
              <a:t>, </a:t>
            </a:r>
            <a:r>
              <a:rPr lang="fr-FR" sz="1200" dirty="0" smtClean="0">
                <a:solidFill>
                  <a:srgbClr val="FF0000"/>
                </a:solidFill>
              </a:rPr>
              <a:t>large SRS  system</a:t>
            </a:r>
            <a:r>
              <a:rPr lang="fr-FR" sz="1200" dirty="0" smtClean="0"/>
              <a:t>, </a:t>
            </a:r>
          </a:p>
          <a:p>
            <a:pPr marL="228600" indent="-228600">
              <a:buFontTx/>
              <a:buAutoNum type="arabicPeriod"/>
            </a:pPr>
            <a:r>
              <a:rPr lang="fr-FR" sz="1200" dirty="0" smtClean="0">
                <a:solidFill>
                  <a:srgbClr val="0070C0"/>
                </a:solidFill>
              </a:rPr>
              <a:t>ALICE </a:t>
            </a:r>
            <a:r>
              <a:rPr lang="fr-FR" sz="1200" dirty="0">
                <a:solidFill>
                  <a:srgbClr val="0070C0"/>
                </a:solidFill>
              </a:rPr>
              <a:t>ITS, </a:t>
            </a:r>
            <a:r>
              <a:rPr lang="fr-FR" sz="1200" dirty="0" smtClean="0">
                <a:solidFill>
                  <a:srgbClr val="0070C0"/>
                </a:solidFill>
              </a:rPr>
              <a:t> </a:t>
            </a:r>
            <a:r>
              <a:rPr lang="fr-FR" sz="1200" dirty="0" smtClean="0">
                <a:solidFill>
                  <a:srgbClr val="FF0000"/>
                </a:solidFill>
              </a:rPr>
              <a:t>SRS  16 ch. ADC  </a:t>
            </a:r>
            <a:r>
              <a:rPr lang="fr-FR" sz="1200" dirty="0" err="1">
                <a:solidFill>
                  <a:srgbClr val="FF0000"/>
                </a:solidFill>
              </a:rPr>
              <a:t>card</a:t>
            </a:r>
            <a:r>
              <a:rPr lang="fr-FR" sz="1200" dirty="0">
                <a:solidFill>
                  <a:srgbClr val="FF0000"/>
                </a:solidFill>
              </a:rPr>
              <a:t> for </a:t>
            </a:r>
            <a:r>
              <a:rPr lang="fr-FR" sz="1200" dirty="0" smtClean="0">
                <a:solidFill>
                  <a:srgbClr val="FF0000"/>
                </a:solidFill>
              </a:rPr>
              <a:t>test  of ITS chips</a:t>
            </a:r>
            <a:r>
              <a:rPr lang="fr-FR" sz="1200" dirty="0" smtClean="0">
                <a:solidFill>
                  <a:srgbClr val="0070C0"/>
                </a:solidFill>
              </a:rPr>
              <a:t> </a:t>
            </a:r>
            <a:r>
              <a:rPr lang="fr-FR" sz="1200" dirty="0" smtClean="0"/>
              <a:t>,</a:t>
            </a:r>
          </a:p>
          <a:p>
            <a:pPr marL="228600" indent="-228600">
              <a:buFontTx/>
              <a:buAutoNum type="arabicPeriod"/>
            </a:pPr>
            <a:r>
              <a:rPr lang="fr-FR" sz="1200" dirty="0" smtClean="0">
                <a:solidFill>
                  <a:srgbClr val="0070C0"/>
                </a:solidFill>
              </a:rPr>
              <a:t>NEOHM </a:t>
            </a:r>
            <a:r>
              <a:rPr lang="fr-FR" sz="1200" dirty="0" err="1" smtClean="0">
                <a:solidFill>
                  <a:srgbClr val="0070C0"/>
                </a:solidFill>
              </a:rPr>
              <a:t>Italy</a:t>
            </a:r>
            <a:r>
              <a:rPr lang="fr-FR" sz="1200" dirty="0" smtClean="0">
                <a:solidFill>
                  <a:srgbClr val="0070C0"/>
                </a:solidFill>
              </a:rPr>
              <a:t>, </a:t>
            </a:r>
            <a:r>
              <a:rPr lang="fr-FR" sz="1200" dirty="0" smtClean="0">
                <a:solidFill>
                  <a:srgbClr val="FF0000"/>
                </a:solidFill>
              </a:rPr>
              <a:t>SRS system for test  of </a:t>
            </a:r>
            <a:r>
              <a:rPr lang="fr-FR" sz="1200" dirty="0" err="1" smtClean="0">
                <a:solidFill>
                  <a:srgbClr val="FF0000"/>
                </a:solidFill>
              </a:rPr>
              <a:t>hybrid</a:t>
            </a:r>
            <a:r>
              <a:rPr lang="fr-FR" sz="1200" dirty="0" smtClean="0">
                <a:solidFill>
                  <a:srgbClr val="FF0000"/>
                </a:solidFill>
              </a:rPr>
              <a:t> production for CERN store</a:t>
            </a:r>
            <a:endParaRPr lang="fr-FR" sz="1200" dirty="0" smtClean="0"/>
          </a:p>
          <a:p>
            <a:pPr marL="228600" indent="-228600">
              <a:buFontTx/>
              <a:buAutoNum type="arabicPeriod"/>
            </a:pPr>
            <a:r>
              <a:rPr lang="fr-FR" sz="1200" dirty="0" err="1">
                <a:solidFill>
                  <a:srgbClr val="0070C0"/>
                </a:solidFill>
              </a:rPr>
              <a:t>Geoazur</a:t>
            </a:r>
            <a:r>
              <a:rPr lang="fr-FR" sz="1200" dirty="0">
                <a:solidFill>
                  <a:srgbClr val="0070C0"/>
                </a:solidFill>
              </a:rPr>
              <a:t>-CNRS-UNSA, Valbonne, </a:t>
            </a:r>
            <a:r>
              <a:rPr lang="fr-FR" sz="1200" dirty="0" smtClean="0">
                <a:solidFill>
                  <a:srgbClr val="0070C0"/>
                </a:solidFill>
              </a:rPr>
              <a:t>FR, </a:t>
            </a:r>
            <a:r>
              <a:rPr lang="fr-FR" sz="1200" dirty="0" smtClean="0">
                <a:solidFill>
                  <a:srgbClr val="FF0000"/>
                </a:solidFill>
              </a:rPr>
              <a:t>upgrade of  </a:t>
            </a:r>
            <a:r>
              <a:rPr lang="fr-FR" sz="1200" dirty="0" err="1" smtClean="0">
                <a:solidFill>
                  <a:srgbClr val="FF0000"/>
                </a:solidFill>
              </a:rPr>
              <a:t>existing</a:t>
            </a:r>
            <a:r>
              <a:rPr lang="fr-FR" sz="1200" dirty="0" smtClean="0">
                <a:solidFill>
                  <a:srgbClr val="FF0000"/>
                </a:solidFill>
              </a:rPr>
              <a:t> SRS </a:t>
            </a:r>
            <a:r>
              <a:rPr lang="fr-FR" sz="1200" dirty="0" err="1" smtClean="0">
                <a:solidFill>
                  <a:srgbClr val="FF0000"/>
                </a:solidFill>
              </a:rPr>
              <a:t>uMega</a:t>
            </a:r>
            <a:r>
              <a:rPr lang="fr-FR" sz="1200" dirty="0" smtClean="0">
                <a:solidFill>
                  <a:srgbClr val="FF0000"/>
                </a:solidFill>
              </a:rPr>
              <a:t> </a:t>
            </a:r>
            <a:r>
              <a:rPr lang="fr-FR" sz="1200" dirty="0" err="1" smtClean="0">
                <a:solidFill>
                  <a:srgbClr val="FF0000"/>
                </a:solidFill>
              </a:rPr>
              <a:t>readout</a:t>
            </a:r>
            <a:r>
              <a:rPr lang="fr-FR" sz="1200" dirty="0" smtClean="0">
                <a:solidFill>
                  <a:srgbClr val="FF0000"/>
                </a:solidFill>
              </a:rPr>
              <a:t> </a:t>
            </a:r>
            <a:r>
              <a:rPr lang="fr-FR" sz="1200" dirty="0" err="1" smtClean="0">
                <a:solidFill>
                  <a:srgbClr val="FF0000"/>
                </a:solidFill>
              </a:rPr>
              <a:t>systrem</a:t>
            </a:r>
            <a:r>
              <a:rPr lang="fr-FR" sz="1200" dirty="0" smtClean="0">
                <a:solidFill>
                  <a:srgbClr val="FF0000"/>
                </a:solidFill>
              </a:rPr>
              <a:t>,   APV </a:t>
            </a:r>
            <a:r>
              <a:rPr lang="fr-FR" sz="1200" dirty="0" err="1" smtClean="0">
                <a:solidFill>
                  <a:srgbClr val="FF0000"/>
                </a:solidFill>
              </a:rPr>
              <a:t>readout</a:t>
            </a:r>
            <a:r>
              <a:rPr lang="fr-FR" sz="1200" dirty="0" smtClean="0">
                <a:solidFill>
                  <a:srgbClr val="FF0000"/>
                </a:solidFill>
              </a:rPr>
              <a:t> Eurocrates </a:t>
            </a:r>
            <a:r>
              <a:rPr lang="fr-FR" sz="1200" dirty="0" smtClean="0"/>
              <a:t>,</a:t>
            </a:r>
            <a:endParaRPr lang="en-GB" sz="1050" b="1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331640" y="44624"/>
            <a:ext cx="5688632" cy="5032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63199" y="5059050"/>
            <a:ext cx="897329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 A main feature of SRS, apart from its scalability, portability and affordable cost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(&lt; 2 EUR/ channel), possible choice of the frontend ASIC (APV, VFAT, Beetle, </a:t>
            </a:r>
            <a:r>
              <a:rPr lang="fr-FR" dirty="0" err="1" smtClean="0">
                <a:solidFill>
                  <a:srgbClr val="FF0000"/>
                </a:solidFill>
              </a:rPr>
              <a:t>VMMx</a:t>
            </a:r>
            <a:r>
              <a:rPr lang="fr-FR" dirty="0" smtClean="0">
                <a:solidFill>
                  <a:srgbClr val="FF0000"/>
                </a:solidFill>
              </a:rPr>
              <a:t>, </a:t>
            </a:r>
            <a:r>
              <a:rPr lang="fr-FR" dirty="0" err="1" smtClean="0">
                <a:solidFill>
                  <a:srgbClr val="FF0000"/>
                </a:solidFill>
              </a:rPr>
              <a:t>Timepix</a:t>
            </a:r>
            <a:r>
              <a:rPr lang="fr-FR" dirty="0" smtClean="0">
                <a:solidFill>
                  <a:srgbClr val="FF0000"/>
                </a:solidFill>
              </a:rPr>
              <a:t>).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1F497D"/>
                </a:solidFill>
              </a:rPr>
              <a:t>System was used for R&amp;D for upgrades in ATLAS, CMS, ALICE ECAL and for </a:t>
            </a:r>
            <a:r>
              <a:rPr lang="en-US" b="1" dirty="0" err="1" smtClean="0">
                <a:solidFill>
                  <a:srgbClr val="1F497D"/>
                </a:solidFill>
              </a:rPr>
              <a:t>SiPM</a:t>
            </a:r>
            <a:r>
              <a:rPr lang="en-US" b="1" dirty="0" smtClean="0">
                <a:solidFill>
                  <a:srgbClr val="1F497D"/>
                </a:solidFill>
              </a:rPr>
              <a:t> readout</a:t>
            </a:r>
            <a:endParaRPr lang="fr-FR" b="1" dirty="0">
              <a:solidFill>
                <a:srgbClr val="1F497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93726" y="46680"/>
            <a:ext cx="2402568" cy="523139"/>
          </a:xfrm>
          <a:prstGeom prst="rect">
            <a:avLst/>
          </a:prstGeom>
          <a:noFill/>
        </p:spPr>
        <p:txBody>
          <a:bodyPr wrap="none" lIns="91352" tIns="45680" rIns="91352" bIns="45680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000000"/>
                </a:solidFill>
              </a:rPr>
              <a:t>New SRS Users</a:t>
            </a:r>
          </a:p>
        </p:txBody>
      </p:sp>
      <p:sp>
        <p:nvSpPr>
          <p:cNvPr id="9" name="Slide Number Placeholder 1"/>
          <p:cNvSpPr txBox="1">
            <a:spLocks noGrp="1"/>
          </p:cNvSpPr>
          <p:nvPr/>
        </p:nvSpPr>
        <p:spPr>
          <a:xfrm>
            <a:off x="8543933" y="6457950"/>
            <a:ext cx="600075" cy="400050"/>
          </a:xfrm>
          <a:prstGeom prst="rect">
            <a:avLst/>
          </a:prstGeom>
          <a:noFill/>
        </p:spPr>
        <p:txBody>
          <a:bodyPr lIns="127880" tIns="63939" rIns="127880" bIns="63939" anchor="ctr"/>
          <a:lstStyle/>
          <a:p>
            <a:pPr>
              <a:defRPr/>
            </a:pPr>
            <a:fld id="{C8A5836D-C788-4996-A053-D9B7AC63BB8C}" type="slidenum">
              <a:rPr lang="en-GB" sz="1200">
                <a:solidFill>
                  <a:schemeClr val="tx1">
                    <a:tint val="75000"/>
                  </a:schemeClr>
                </a:solidFill>
              </a:rPr>
              <a:pPr>
                <a:defRPr/>
              </a:pPr>
              <a:t>23</a:t>
            </a:fld>
            <a:endParaRPr lang="en-GB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30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381000" y="1143000"/>
            <a:ext cx="6172200" cy="5386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lvl="1" defTabSz="914400">
              <a:defRPr/>
            </a:pPr>
            <a:endParaRPr lang="en-US" sz="1400" dirty="0" smtClean="0">
              <a:solidFill>
                <a:srgbClr val="1F497D"/>
              </a:solidFill>
              <a:latin typeface="Calibri"/>
            </a:endParaRPr>
          </a:p>
          <a:p>
            <a:pPr defTabSz="914400">
              <a:defRPr/>
            </a:pPr>
            <a:r>
              <a:rPr lang="en-US" b="1" dirty="0" smtClean="0">
                <a:solidFill>
                  <a:prstClr val="black"/>
                </a:solidFill>
                <a:latin typeface="Calibri"/>
              </a:rPr>
              <a:t>Production:</a:t>
            </a:r>
          </a:p>
          <a:p>
            <a:pPr defTabSz="914400">
              <a:defRPr/>
            </a:pPr>
            <a:endParaRPr lang="en-US" sz="1400" b="1" dirty="0" smtClean="0">
              <a:solidFill>
                <a:prstClr val="black"/>
              </a:solidFill>
              <a:latin typeface="Calibri"/>
            </a:endParaRPr>
          </a:p>
          <a:p>
            <a:pPr defTabSz="914400">
              <a:buFontTx/>
              <a:buChar char="•"/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SBS tracker		GEM  600mm x 500mm		150 GEM</a:t>
            </a:r>
          </a:p>
          <a:p>
            <a:pPr defTabSz="914400">
              <a:buFontTx/>
              <a:buChar char="•"/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ALICE TPC upgrade	GEM  600mm x 400mm		350 GEM</a:t>
            </a:r>
          </a:p>
          <a:p>
            <a:pPr defTabSz="914400">
              <a:buFontTx/>
              <a:buChar char="•"/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CMS muon		GEM  1.2m x 450mm		450 GEM</a:t>
            </a:r>
          </a:p>
          <a:p>
            <a:pPr defTabSz="914400">
              <a:buFontTx/>
              <a:buChar char="•"/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BESIII		GEM 600mm x 400mm		30 GEM +read-out</a:t>
            </a:r>
          </a:p>
          <a:p>
            <a:pPr defTabSz="914400">
              <a:buFontTx/>
              <a:buChar char="•"/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SOLID		GEM 1.1m x 400mm		8 GEM + 2 read-out</a:t>
            </a:r>
          </a:p>
          <a:p>
            <a:pPr defTabSz="914400">
              <a:buFontTx/>
              <a:buChar char="•"/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CLAS 12		Micromegas 500mm x 500mm	30 Micromegas</a:t>
            </a:r>
          </a:p>
          <a:p>
            <a:pPr defTabSz="914400">
              <a:buFontTx/>
              <a:buChar char="•"/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LSBB (geoscience)	Micromegas 1m x 500mm	2 detectors</a:t>
            </a:r>
          </a:p>
          <a:p>
            <a:pPr defTabSz="914400">
              <a:buFontTx/>
              <a:buChar char="•"/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CBM		GEM 1m x 450mm		100 GEMs</a:t>
            </a:r>
          </a:p>
          <a:p>
            <a:pPr defTabSz="914400">
              <a:buFontTx/>
              <a:buChar char="•"/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Nika		GEM detectors 1.8m x 0.6m	6 full detectors</a:t>
            </a:r>
          </a:p>
          <a:p>
            <a:pPr defTabSz="914400">
              <a:defRPr/>
            </a:pPr>
            <a:endParaRPr lang="en-US" sz="1400" b="1" dirty="0">
              <a:solidFill>
                <a:prstClr val="black"/>
              </a:solidFill>
              <a:latin typeface="Calibri"/>
            </a:endParaRPr>
          </a:p>
          <a:p>
            <a:pPr defTabSz="914400">
              <a:defRPr/>
            </a:pPr>
            <a:r>
              <a:rPr lang="en-US" b="1" dirty="0" smtClean="0">
                <a:solidFill>
                  <a:prstClr val="black"/>
                </a:solidFill>
                <a:latin typeface="Calibri"/>
              </a:rPr>
              <a:t>R&amp;D projects:</a:t>
            </a:r>
          </a:p>
          <a:p>
            <a:pPr defTabSz="914400">
              <a:defRPr/>
            </a:pP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defTabSz="914400">
              <a:buFontTx/>
              <a:buChar char="•"/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ATLAS resistive Micromegas Muon System large pitch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		</a:t>
            </a:r>
            <a:endParaRPr lang="en-US" sz="1400" dirty="0" smtClean="0">
              <a:solidFill>
                <a:prstClr val="black"/>
              </a:solidFill>
              <a:latin typeface="Calibri"/>
            </a:endParaRPr>
          </a:p>
          <a:p>
            <a:pPr defTabSz="914400">
              <a:buFontTx/>
              <a:buChar char="•"/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ATLAS resistive Micromegas embedded resistors for high granularity high rate</a:t>
            </a:r>
          </a:p>
          <a:p>
            <a:pPr defTabSz="914400">
              <a:buFontTx/>
              <a:buChar char="•"/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CMS FTM multiple resistive well detectors for sub ns time resolution</a:t>
            </a:r>
          </a:p>
          <a:p>
            <a:pPr defTabSz="914400">
              <a:buFontTx/>
              <a:buChar char="•"/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CMS R-well Muon  detectors </a:t>
            </a:r>
          </a:p>
          <a:p>
            <a:pPr defTabSz="914400">
              <a:buFontTx/>
              <a:buChar char="•"/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Resistive micro gap for calorimetry</a:t>
            </a:r>
          </a:p>
          <a:p>
            <a:pPr defTabSz="914400">
              <a:buFontTx/>
              <a:buChar char="•"/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Embedded front end electronics in read-out boards</a:t>
            </a:r>
          </a:p>
          <a:p>
            <a:pPr defTabSz="914400">
              <a:buFontTx/>
              <a:buChar char="•"/>
              <a:defRPr/>
            </a:pPr>
            <a:endParaRPr lang="en-US" sz="1400" b="1" dirty="0">
              <a:solidFill>
                <a:prstClr val="black"/>
              </a:solidFill>
              <a:latin typeface="Calibri"/>
            </a:endParaRPr>
          </a:p>
          <a:p>
            <a:pPr defTabSz="914400">
              <a:buFontTx/>
              <a:buChar char="•"/>
              <a:defRPr/>
            </a:pPr>
            <a:endParaRPr lang="en-US" sz="1400" b="1" dirty="0" smtClean="0">
              <a:solidFill>
                <a:prstClr val="black"/>
              </a:solidFill>
              <a:latin typeface="Calibri"/>
            </a:endParaRPr>
          </a:p>
          <a:p>
            <a:pPr defTabSz="914400">
              <a:defRPr/>
            </a:pPr>
            <a:endParaRPr lang="en-US" sz="1400" b="1" dirty="0" smtClean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en-US"/>
            </a:defPPr>
            <a:lvl1pPr marL="0" algn="r" defTabSz="91430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1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888546-7AC5-46E9-927F-045826FB85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600200"/>
            <a:ext cx="2180079" cy="12268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5600" y="2895600"/>
            <a:ext cx="2220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 dirty="0" smtClean="0">
                <a:solidFill>
                  <a:prstClr val="black"/>
                </a:solidFill>
                <a:latin typeface="Calibri"/>
              </a:rPr>
              <a:t>CMS production :</a:t>
            </a:r>
          </a:p>
          <a:p>
            <a:pPr algn="ctr" defTabSz="914400"/>
            <a:r>
              <a:rPr lang="en-GB" sz="1200" dirty="0" smtClean="0">
                <a:solidFill>
                  <a:prstClr val="black"/>
                </a:solidFill>
                <a:latin typeface="Calibri"/>
              </a:rPr>
              <a:t>more than 70 GEM produced </a:t>
            </a:r>
          </a:p>
          <a:p>
            <a:pPr algn="ctr" defTabSz="914400"/>
            <a:r>
              <a:rPr lang="en-GB" sz="1200" dirty="0" smtClean="0">
                <a:solidFill>
                  <a:prstClr val="black"/>
                </a:solidFill>
                <a:latin typeface="Calibri"/>
              </a:rPr>
              <a:t>Production rate 20 GEM/month</a:t>
            </a:r>
            <a:endParaRPr lang="en-GB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733800"/>
            <a:ext cx="1907933" cy="1430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29400" y="5257800"/>
            <a:ext cx="2333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GB" sz="1200" b="1" dirty="0" smtClean="0">
                <a:solidFill>
                  <a:prstClr val="black"/>
                </a:solidFill>
                <a:latin typeface="Calibri"/>
              </a:rPr>
              <a:t>ALICE production:</a:t>
            </a:r>
          </a:p>
          <a:p>
            <a:pPr algn="ctr" defTabSz="914400"/>
            <a:r>
              <a:rPr lang="en-GB" sz="1200" dirty="0" smtClean="0">
                <a:solidFill>
                  <a:prstClr val="black"/>
                </a:solidFill>
                <a:latin typeface="Calibri"/>
              </a:rPr>
              <a:t> more than 40 GEM foils produced</a:t>
            </a:r>
          </a:p>
          <a:p>
            <a:pPr algn="ctr" defTabSz="914400"/>
            <a:r>
              <a:rPr lang="en-GB" sz="1200" dirty="0" smtClean="0">
                <a:solidFill>
                  <a:prstClr val="black"/>
                </a:solidFill>
                <a:latin typeface="Calibri"/>
              </a:rPr>
              <a:t>Production rate 36 GEM/month</a:t>
            </a:r>
            <a:endParaRPr lang="en-GB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1600" y="0"/>
            <a:ext cx="66676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3200" dirty="0">
                <a:solidFill>
                  <a:prstClr val="black"/>
                </a:solidFill>
                <a:latin typeface="Calibri"/>
              </a:rPr>
              <a:t>WG6 - Production and </a:t>
            </a:r>
            <a:r>
              <a:rPr lang="en-US" sz="3200" dirty="0" smtClean="0">
                <a:solidFill>
                  <a:prstClr val="black"/>
                </a:solidFill>
                <a:latin typeface="Calibri"/>
              </a:rPr>
              <a:t>Industrialization</a:t>
            </a:r>
          </a:p>
          <a:p>
            <a:pPr algn="ctr" defTabSz="914400"/>
            <a:r>
              <a:rPr lang="en-US" dirty="0">
                <a:solidFill>
                  <a:prstClr val="black"/>
                </a:solidFill>
              </a:rPr>
              <a:t>EP DT MPT workshop </a:t>
            </a:r>
            <a:r>
              <a:rPr lang="en-US" dirty="0" smtClean="0">
                <a:solidFill>
                  <a:prstClr val="black"/>
                </a:solidFill>
              </a:rPr>
              <a:t> projects </a:t>
            </a:r>
            <a:r>
              <a:rPr lang="en-US" dirty="0">
                <a:solidFill>
                  <a:prstClr val="black"/>
                </a:solidFill>
              </a:rPr>
              <a:t>in progress  in </a:t>
            </a:r>
            <a:r>
              <a:rPr lang="en-US" dirty="0" smtClean="0">
                <a:solidFill>
                  <a:prstClr val="black"/>
                </a:solidFill>
              </a:rPr>
              <a:t>2016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20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78501" y="1072391"/>
            <a:ext cx="2731182" cy="20928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91352" tIns="45680" rIns="91352" bIns="4568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u="sng" dirty="0" smtClean="0"/>
              <a:t>GEM Technology </a:t>
            </a:r>
            <a:r>
              <a:rPr lang="en-US" sz="1400" u="sng" dirty="0" smtClean="0"/>
              <a:t>(contacts)</a:t>
            </a:r>
            <a:endParaRPr lang="en-US" sz="16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Mecharonix</a:t>
            </a:r>
            <a:r>
              <a:rPr lang="en-US" sz="1400" dirty="0" smtClean="0"/>
              <a:t> (Korea, Seoul)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Tech-ETCH </a:t>
            </a:r>
            <a:r>
              <a:rPr lang="en-US" sz="1400" dirty="0"/>
              <a:t>(USA, </a:t>
            </a:r>
            <a:r>
              <a:rPr lang="en-US" sz="1400" dirty="0" smtClean="0"/>
              <a:t>Boston)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Scienergy</a:t>
            </a:r>
            <a:r>
              <a:rPr lang="en-US" sz="1400" dirty="0" smtClean="0"/>
              <a:t> </a:t>
            </a:r>
            <a:r>
              <a:rPr lang="en-US" sz="1400" dirty="0"/>
              <a:t>(Japan, </a:t>
            </a:r>
            <a:r>
              <a:rPr lang="en-US" sz="1400" dirty="0" smtClean="0"/>
              <a:t>Tokyo)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TECHTRA (Poland, Wroclaw</a:t>
            </a:r>
          </a:p>
          <a:p>
            <a:pPr marL="285750" indent="-285750"/>
            <a:endParaRPr lang="en-GB" sz="1400" dirty="0"/>
          </a:p>
          <a:p>
            <a:r>
              <a:rPr lang="en-US" sz="1600" u="sng" dirty="0" smtClean="0"/>
              <a:t>THGEM Technology </a:t>
            </a:r>
            <a:r>
              <a:rPr lang="en-US" sz="1400" u="sng" dirty="0" smtClean="0"/>
              <a:t>(contacts):</a:t>
            </a:r>
            <a:endParaRPr lang="en-US" sz="16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ELTOS </a:t>
            </a:r>
            <a:r>
              <a:rPr lang="en-US" sz="1400" dirty="0" err="1"/>
              <a:t>S.p.A</a:t>
            </a:r>
            <a:r>
              <a:rPr lang="en-US" sz="1400" dirty="0"/>
              <a:t>. (Italy),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PRINT </a:t>
            </a:r>
            <a:r>
              <a:rPr lang="en-US" sz="1400" dirty="0" smtClean="0"/>
              <a:t>ELECTRONICS</a:t>
            </a:r>
            <a:endParaRPr lang="fr-FR" sz="1400" dirty="0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834910" y="1072391"/>
            <a:ext cx="2954448" cy="144646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91352" tIns="45680" rIns="91352" bIns="4568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u="sng" dirty="0" err="1" smtClean="0"/>
              <a:t>MicroMegas</a:t>
            </a:r>
            <a:r>
              <a:rPr lang="en-US" sz="1600" u="sng" dirty="0" smtClean="0"/>
              <a:t> Technology</a:t>
            </a:r>
            <a:r>
              <a:rPr lang="en-US" sz="1400" u="sng" dirty="0" smtClean="0"/>
              <a:t>(contacts):</a:t>
            </a:r>
            <a:endParaRPr lang="en-US" sz="16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ELTOS </a:t>
            </a:r>
            <a:r>
              <a:rPr lang="en-US" sz="1400" dirty="0" err="1" smtClean="0"/>
              <a:t>S.p.A</a:t>
            </a:r>
            <a:r>
              <a:rPr lang="en-US" sz="1400" dirty="0" smtClean="0"/>
              <a:t>. (Italy)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TRIANGLE LABS(USA, Nevada)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SOMACIS </a:t>
            </a:r>
            <a:r>
              <a:rPr lang="en-US" sz="1400" dirty="0"/>
              <a:t>(Italy, </a:t>
            </a:r>
            <a:r>
              <a:rPr lang="en-US" sz="1400" dirty="0" err="1" smtClean="0"/>
              <a:t>Castelfidarco</a:t>
            </a:r>
            <a:r>
              <a:rPr lang="en-US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ELVIA </a:t>
            </a:r>
            <a:r>
              <a:rPr lang="en-US" sz="1400" dirty="0"/>
              <a:t>(France, CHOLET)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09091" y="1072391"/>
            <a:ext cx="2326412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GEM Licenses signed by: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Mecharonics</a:t>
            </a:r>
            <a:r>
              <a:rPr lang="en-US" sz="1400" dirty="0"/>
              <a:t>, </a:t>
            </a:r>
            <a:r>
              <a:rPr lang="en-US" sz="1400" dirty="0" smtClean="0"/>
              <a:t>21/05/2013</a:t>
            </a:r>
            <a:endParaRPr lang="en-GB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TECH-Etch</a:t>
            </a:r>
            <a:r>
              <a:rPr lang="en-GB" sz="1400" dirty="0"/>
              <a:t>, </a:t>
            </a:r>
            <a:r>
              <a:rPr lang="en-GB" sz="1400" dirty="0" smtClean="0"/>
              <a:t>06</a:t>
            </a:r>
            <a:r>
              <a:rPr lang="en-GB" sz="1400" dirty="0"/>
              <a:t>/03/2013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China IAE, 10</a:t>
            </a:r>
            <a:r>
              <a:rPr lang="en-GB" sz="1400" dirty="0"/>
              <a:t>/01/2012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 smtClean="0"/>
              <a:t>SciEnergy</a:t>
            </a:r>
            <a:r>
              <a:rPr lang="en-GB" sz="1400" dirty="0"/>
              <a:t>, </a:t>
            </a:r>
            <a:r>
              <a:rPr lang="en-GB" sz="1400" dirty="0" smtClean="0"/>
              <a:t>06</a:t>
            </a:r>
            <a:r>
              <a:rPr lang="en-GB" sz="1400" dirty="0"/>
              <a:t>/04/2009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 smtClean="0"/>
              <a:t>Techtra</a:t>
            </a:r>
            <a:r>
              <a:rPr lang="en-GB" sz="1400" dirty="0"/>
              <a:t>, </a:t>
            </a:r>
            <a:r>
              <a:rPr lang="en-GB" sz="1400" dirty="0" smtClean="0"/>
              <a:t>09</a:t>
            </a:r>
            <a:r>
              <a:rPr lang="en-GB" sz="1400" dirty="0"/>
              <a:t>/02/2009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CDT</a:t>
            </a:r>
            <a:r>
              <a:rPr lang="en-GB" sz="1400" dirty="0"/>
              <a:t>, </a:t>
            </a:r>
            <a:r>
              <a:rPr lang="en-GB" sz="1400" dirty="0" smtClean="0"/>
              <a:t>25</a:t>
            </a:r>
            <a:r>
              <a:rPr lang="en-GB" sz="1400" dirty="0"/>
              <a:t>/08/2008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400" dirty="0" smtClean="0"/>
              <a:t>PGE</a:t>
            </a:r>
            <a:r>
              <a:rPr lang="de-AT" sz="1400" dirty="0"/>
              <a:t>, </a:t>
            </a:r>
            <a:r>
              <a:rPr lang="en-GB" sz="1400" dirty="0" smtClean="0"/>
              <a:t>09</a:t>
            </a:r>
            <a:r>
              <a:rPr lang="en-GB" sz="1400" dirty="0"/>
              <a:t>/07/2007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317989" y="657883"/>
            <a:ext cx="850802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Technology Industrialization </a:t>
            </a:r>
            <a:r>
              <a:rPr lang="en-US" sz="1600" dirty="0">
                <a:sym typeface="Wingdings" pitchFamily="2" charset="2"/>
              </a:rPr>
              <a:t> transfer “</a:t>
            </a:r>
            <a:r>
              <a:rPr lang="en-US" sz="1600" dirty="0" smtClean="0">
                <a:sym typeface="Wingdings" pitchFamily="2" charset="2"/>
              </a:rPr>
              <a:t>know-how” from </a:t>
            </a:r>
            <a:r>
              <a:rPr lang="en-US" sz="1600" dirty="0">
                <a:sym typeface="Wingdings" pitchFamily="2" charset="2"/>
              </a:rPr>
              <a:t>CERN workshop to </a:t>
            </a:r>
            <a:r>
              <a:rPr lang="en-US" sz="1600" dirty="0" smtClean="0">
                <a:sym typeface="Wingdings" pitchFamily="2" charset="2"/>
              </a:rPr>
              <a:t>industrial partners</a:t>
            </a:r>
            <a:endParaRPr lang="fr-FR" sz="1600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36989" y="51659"/>
            <a:ext cx="5860830" cy="5032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19" name="TextBox 13"/>
          <p:cNvSpPr txBox="1"/>
          <p:nvPr/>
        </p:nvSpPr>
        <p:spPr>
          <a:xfrm>
            <a:off x="403302" y="3259723"/>
            <a:ext cx="324700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u="sng" dirty="0" smtClean="0"/>
              <a:t>GEM Industrialization Status (today):</a:t>
            </a:r>
            <a:endParaRPr lang="fr-FR" sz="1600" u="sng" dirty="0"/>
          </a:p>
        </p:txBody>
      </p:sp>
      <p:sp>
        <p:nvSpPr>
          <p:cNvPr id="20" name="TextBox 14"/>
          <p:cNvSpPr txBox="1"/>
          <p:nvPr/>
        </p:nvSpPr>
        <p:spPr>
          <a:xfrm>
            <a:off x="4585189" y="3265257"/>
            <a:ext cx="387207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u="sng" dirty="0" smtClean="0"/>
              <a:t>Micromegas Industrialization Status (today):</a:t>
            </a:r>
            <a:endParaRPr lang="fr-FR" sz="1600" u="sng" dirty="0"/>
          </a:p>
        </p:txBody>
      </p:sp>
      <p:sp>
        <p:nvSpPr>
          <p:cNvPr id="16" name="Rectangle 15"/>
          <p:cNvSpPr/>
          <p:nvPr/>
        </p:nvSpPr>
        <p:spPr>
          <a:xfrm>
            <a:off x="1981200" y="0"/>
            <a:ext cx="499167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Technology: Industrialization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173778" y="3603812"/>
            <a:ext cx="408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TECH-ETCH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 smtClean="0"/>
              <a:t> Single Mask process fully understood. Many 10cm x 10cm produced and characterized.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 smtClean="0"/>
              <a:t> 40cm x 40cm GEM successfully produced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 smtClean="0"/>
              <a:t> CMS</a:t>
            </a:r>
          </a:p>
          <a:p>
            <a:endParaRPr lang="en-US" sz="1400" dirty="0" smtClean="0"/>
          </a:p>
          <a:p>
            <a:r>
              <a:rPr lang="en-US" sz="1400" i="1" dirty="0" smtClean="0"/>
              <a:t>TECHTRA</a:t>
            </a:r>
            <a:endParaRPr lang="en-US" sz="1100" i="1" dirty="0" smtClean="0"/>
          </a:p>
          <a:p>
            <a:pPr>
              <a:buFont typeface="Arial" pitchFamily="34" charset="0"/>
              <a:buChar char="•"/>
            </a:pPr>
            <a:r>
              <a:rPr lang="en-US" sz="1100" dirty="0" smtClean="0"/>
              <a:t> Production Line Operational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 smtClean="0"/>
              <a:t> Stable process for 10cm x 10cm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 smtClean="0"/>
              <a:t> Single Mask process completely understood – 10cm x 10cm produced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 smtClean="0"/>
              <a:t>30cm x30cm Single Mask Produced</a:t>
            </a:r>
          </a:p>
          <a:p>
            <a:endParaRPr lang="en-US" sz="1100" dirty="0" smtClean="0"/>
          </a:p>
          <a:p>
            <a:r>
              <a:rPr lang="en-US" sz="1400" i="1" dirty="0" smtClean="0"/>
              <a:t>MECHARONICS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 smtClean="0"/>
              <a:t> 10cm x 10cm double mask produced and tested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 smtClean="0"/>
              <a:t> 30cm x 30cm double mask under evaluation @ CERN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/>
              <a:t> </a:t>
            </a:r>
            <a:r>
              <a:rPr lang="en-US" sz="1100" dirty="0" smtClean="0"/>
              <a:t>CMS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85189" y="3604000"/>
            <a:ext cx="4083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ELVIA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 smtClean="0"/>
              <a:t> Bulk Micromegas detectors are routinely produced with sizes up to 50cm x 50 cm.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 smtClean="0"/>
              <a:t> ATLAS</a:t>
            </a:r>
          </a:p>
          <a:p>
            <a:pPr>
              <a:buFont typeface="Arial" pitchFamily="34" charset="0"/>
              <a:buChar char="•"/>
            </a:pPr>
            <a:endParaRPr lang="en-US" sz="1400" dirty="0" smtClean="0"/>
          </a:p>
          <a:p>
            <a:r>
              <a:rPr lang="en-US" sz="1400" i="1" dirty="0" smtClean="0"/>
              <a:t>ELTOS</a:t>
            </a:r>
            <a:endParaRPr lang="en-US" sz="1100" i="1" dirty="0" smtClean="0"/>
          </a:p>
          <a:p>
            <a:pPr>
              <a:buFont typeface="Arial" pitchFamily="34" charset="0"/>
              <a:buChar char="•"/>
            </a:pPr>
            <a:r>
              <a:rPr lang="en-US" sz="1100" dirty="0" smtClean="0"/>
              <a:t> Many small size bulk Micromegas detectors have been produced.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 smtClean="0"/>
              <a:t> ATLAS </a:t>
            </a:r>
          </a:p>
          <a:p>
            <a:endParaRPr lang="en-US" sz="1100" dirty="0" smtClean="0"/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8579052" y="6492875"/>
            <a:ext cx="5334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en-US"/>
            </a:defPPr>
            <a:lvl1pPr marL="0" algn="r" defTabSz="91430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1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888546-7AC5-46E9-927F-045826FB85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3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 txBox="1">
            <a:spLocks noGrp="1"/>
          </p:cNvSpPr>
          <p:nvPr/>
        </p:nvSpPr>
        <p:spPr>
          <a:xfrm>
            <a:off x="8715380" y="6572250"/>
            <a:ext cx="428625" cy="285750"/>
          </a:xfrm>
          <a:prstGeom prst="rect">
            <a:avLst/>
          </a:prstGeom>
          <a:noFill/>
        </p:spPr>
        <p:txBody>
          <a:bodyPr lIns="91385" tIns="45695" rIns="91385" bIns="45695" anchor="ctr"/>
          <a:lstStyle/>
          <a:p>
            <a:pPr defTabSz="914400">
              <a:defRPr/>
            </a:pPr>
            <a:fld id="{01C72801-E462-4743-BCB0-50F21E6FF5D9}" type="slidenum">
              <a:rPr lang="en-GB" sz="120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26</a:t>
            </a:fld>
            <a:endParaRPr lang="en-GB" sz="120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3537278" y="150753"/>
            <a:ext cx="1889076" cy="52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374" tIns="45690" rIns="91374" bIns="45690">
            <a:spAutoFit/>
          </a:bodyPr>
          <a:lstStyle/>
          <a:p>
            <a:pPr defTabSz="914400">
              <a:defRPr/>
            </a:pPr>
            <a:r>
              <a:rPr lang="en-US" sz="2800" dirty="0" smtClean="0">
                <a:solidFill>
                  <a:prstClr val="black"/>
                </a:solidFill>
                <a:latin typeface="Calibri"/>
                <a:cs typeface="Arial" pitchFamily="34" charset="0"/>
              </a:rPr>
              <a:t>B107 status</a:t>
            </a:r>
            <a:endParaRPr lang="en-US" sz="2800" dirty="0">
              <a:solidFill>
                <a:prstClr val="black"/>
              </a:solidFill>
              <a:latin typeface="Calibri"/>
              <a:cs typeface="Arial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4728" y="1911634"/>
            <a:ext cx="3723694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1483164" y="612357"/>
            <a:ext cx="5770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400" dirty="0" smtClean="0">
                <a:solidFill>
                  <a:prstClr val="black"/>
                </a:solidFill>
                <a:latin typeface="Calibri"/>
              </a:rPr>
              <a:t>Construction of the new workshop’s building</a:t>
            </a:r>
          </a:p>
          <a:p>
            <a:pPr algn="ctr" defTabSz="914400"/>
            <a:endParaRPr lang="en-GB" sz="1400" dirty="0" smtClean="0">
              <a:solidFill>
                <a:prstClr val="black"/>
              </a:solidFill>
              <a:latin typeface="Calibri"/>
            </a:endParaRPr>
          </a:p>
          <a:p>
            <a:pPr algn="ctr" defTabSz="914400"/>
            <a:r>
              <a:rPr lang="en-GB" sz="1400" dirty="0" smtClean="0">
                <a:solidFill>
                  <a:prstClr val="black"/>
                </a:solidFill>
                <a:latin typeface="Calibri"/>
              </a:rPr>
              <a:t>Start : beginning 2012</a:t>
            </a:r>
            <a:r>
              <a:rPr lang="en-GB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GB" sz="1400" dirty="0" smtClean="0">
                <a:solidFill>
                  <a:prstClr val="black"/>
                </a:solidFill>
                <a:latin typeface="Calibri"/>
              </a:rPr>
              <a:t>    </a:t>
            </a:r>
            <a:r>
              <a:rPr lang="en-GB" sz="1400" b="1" dirty="0" smtClean="0">
                <a:solidFill>
                  <a:prstClr val="black"/>
                </a:solidFill>
                <a:latin typeface="Calibri"/>
              </a:rPr>
              <a:t>completion date: </a:t>
            </a:r>
            <a:r>
              <a:rPr lang="en-GB" sz="1400" b="1" dirty="0">
                <a:solidFill>
                  <a:prstClr val="black"/>
                </a:solidFill>
                <a:latin typeface="Calibri"/>
              </a:rPr>
              <a:t>J</a:t>
            </a:r>
            <a:r>
              <a:rPr lang="en-GB" sz="1400" b="1" dirty="0" smtClean="0">
                <a:solidFill>
                  <a:prstClr val="black"/>
                </a:solidFill>
                <a:latin typeface="Calibri"/>
              </a:rPr>
              <a:t>une 2018</a:t>
            </a:r>
            <a:endParaRPr lang="en-GB" sz="1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1911634"/>
            <a:ext cx="2645526" cy="30469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/>
            <a:endParaRPr lang="en-US" sz="1200" b="1" dirty="0" smtClean="0">
              <a:solidFill>
                <a:prstClr val="black"/>
              </a:solidFill>
              <a:latin typeface="Calibri"/>
            </a:endParaRPr>
          </a:p>
          <a:p>
            <a:pPr defTabSz="914400"/>
            <a:r>
              <a:rPr lang="en-US" sz="1200" b="1" dirty="0" smtClean="0">
                <a:solidFill>
                  <a:prstClr val="black"/>
                </a:solidFill>
                <a:latin typeface="Calibri"/>
              </a:rPr>
              <a:t>All machines for MPGD production are </a:t>
            </a:r>
          </a:p>
          <a:p>
            <a:pPr defTabSz="914400"/>
            <a:r>
              <a:rPr lang="en-US" sz="1200" b="1" dirty="0" smtClean="0">
                <a:solidFill>
                  <a:prstClr val="black"/>
                </a:solidFill>
                <a:latin typeface="Calibri"/>
              </a:rPr>
              <a:t>now at CERN</a:t>
            </a:r>
          </a:p>
          <a:p>
            <a:pPr defTabSz="914400"/>
            <a:endParaRPr lang="en-US" sz="1200" b="1" dirty="0" smtClean="0">
              <a:solidFill>
                <a:prstClr val="black"/>
              </a:solidFill>
              <a:latin typeface="Calibri"/>
            </a:endParaRPr>
          </a:p>
          <a:p>
            <a:pPr defTabSz="914400"/>
            <a:r>
              <a:rPr lang="en-US" sz="1200" b="1" dirty="0" smtClean="0">
                <a:solidFill>
                  <a:prstClr val="black"/>
                </a:solidFill>
                <a:latin typeface="Calibri"/>
              </a:rPr>
              <a:t>GEM: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Continuous polyimide etcher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Cu electroetch line</a:t>
            </a:r>
          </a:p>
          <a:p>
            <a:pPr marL="285750" indent="-285750" defTabSz="914400">
              <a:buFont typeface="Arial"/>
              <a:buChar char="•"/>
            </a:pPr>
            <a:endParaRPr lang="en-US" sz="1200" dirty="0">
              <a:solidFill>
                <a:prstClr val="black"/>
              </a:solidFill>
              <a:latin typeface="Calibri"/>
            </a:endParaRPr>
          </a:p>
          <a:p>
            <a:pPr defTabSz="914400"/>
            <a:r>
              <a:rPr lang="en-US" sz="1200" b="1" dirty="0" smtClean="0">
                <a:solidFill>
                  <a:prstClr val="black"/>
                </a:solidFill>
                <a:latin typeface="Calibri"/>
              </a:rPr>
              <a:t>MicroMegas: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Large laminator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Large Cu etcher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Large UV exposure unit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Large resist developer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Large resist stripper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Large oven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Large dryer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31840" y="1911634"/>
            <a:ext cx="1897571" cy="286232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/>
            <a:endParaRPr lang="en-US" sz="1200" b="1" dirty="0" smtClean="0">
              <a:solidFill>
                <a:prstClr val="black"/>
              </a:solidFill>
              <a:latin typeface="Calibri"/>
            </a:endParaRPr>
          </a:p>
          <a:p>
            <a:pPr defTabSz="914400"/>
            <a:r>
              <a:rPr lang="en-US" sz="1200" b="1" dirty="0" smtClean="0">
                <a:solidFill>
                  <a:prstClr val="black"/>
                </a:solidFill>
                <a:latin typeface="Calibri"/>
              </a:rPr>
              <a:t>Building status</a:t>
            </a:r>
          </a:p>
          <a:p>
            <a:pPr defTabSz="914400"/>
            <a:endParaRPr lang="en-US" sz="1200" b="1" dirty="0" smtClean="0">
              <a:solidFill>
                <a:prstClr val="black"/>
              </a:solidFill>
              <a:latin typeface="Calibri"/>
            </a:endParaRPr>
          </a:p>
          <a:p>
            <a:pPr defTabSz="914400"/>
            <a:r>
              <a:rPr lang="en-US" sz="1200" b="1" dirty="0" smtClean="0">
                <a:solidFill>
                  <a:prstClr val="black"/>
                </a:solidFill>
                <a:latin typeface="Calibri"/>
              </a:rPr>
              <a:t>Done: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Concrete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Walls external/internal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EL study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HVAC study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Plumbing Study</a:t>
            </a:r>
          </a:p>
          <a:p>
            <a:pPr marL="285750" indent="-285750" defTabSz="914400">
              <a:buFont typeface="Arial"/>
              <a:buChar char="•"/>
            </a:pPr>
            <a:endParaRPr lang="en-US" sz="1200" dirty="0">
              <a:solidFill>
                <a:prstClr val="black"/>
              </a:solidFill>
              <a:latin typeface="Calibri"/>
            </a:endParaRPr>
          </a:p>
          <a:p>
            <a:pPr defTabSz="914400"/>
            <a:r>
              <a:rPr lang="en-US" sz="1200" b="1" dirty="0" smtClean="0">
                <a:solidFill>
                  <a:prstClr val="black"/>
                </a:solidFill>
                <a:latin typeface="Calibri"/>
              </a:rPr>
              <a:t>To be done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Electricity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Plumbing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HVAC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sz="1200" dirty="0" smtClean="0">
                <a:solidFill>
                  <a:srgbClr val="1F497D"/>
                </a:solidFill>
                <a:latin typeface="Calibri"/>
              </a:rPr>
              <a:t>Clean room</a:t>
            </a:r>
          </a:p>
        </p:txBody>
      </p:sp>
    </p:spTree>
    <p:extLst>
      <p:ext uri="{BB962C8B-B14F-4D97-AF65-F5344CB8AC3E}">
        <p14:creationId xmlns:p14="http://schemas.microsoft.com/office/powerpoint/2010/main" val="2261691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 cstate="print"/>
          <a:srcRect b="24139"/>
          <a:stretch>
            <a:fillRect/>
          </a:stretch>
        </p:blipFill>
        <p:spPr bwMode="auto">
          <a:xfrm>
            <a:off x="6265072" y="4582063"/>
            <a:ext cx="2497929" cy="903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14"/>
          <p:cNvGrpSpPr/>
          <p:nvPr/>
        </p:nvGrpSpPr>
        <p:grpSpPr>
          <a:xfrm>
            <a:off x="4800600" y="0"/>
            <a:ext cx="4343400" cy="1066801"/>
            <a:chOff x="152400" y="2787461"/>
            <a:chExt cx="5922327" cy="1187367"/>
          </a:xfrm>
        </p:grpSpPr>
        <p:pic>
          <p:nvPicPr>
            <p:cNvPr id="9" name="Picture 9"/>
            <p:cNvPicPr>
              <a:picLocks noChangeAspect="1" noChangeArrowheads="1"/>
            </p:cNvPicPr>
            <p:nvPr/>
          </p:nvPicPr>
          <p:blipFill>
            <a:blip r:embed="rId3" cstate="print">
              <a:lum/>
            </a:blip>
            <a:srcRect t="11765" b="5882"/>
            <a:stretch>
              <a:fillRect/>
            </a:stretch>
          </p:blipFill>
          <p:spPr bwMode="auto">
            <a:xfrm>
              <a:off x="4125311" y="2787462"/>
              <a:ext cx="1949416" cy="1187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1" descr="Goliath Magnet"/>
            <p:cNvPicPr>
              <a:picLocks noChangeAspect="1" noChangeArrowheads="1"/>
            </p:cNvPicPr>
            <p:nvPr/>
          </p:nvPicPr>
          <p:blipFill>
            <a:blip r:embed="rId4" cstate="print">
              <a:lum/>
            </a:blip>
            <a:srcRect b="17647"/>
            <a:stretch>
              <a:fillRect/>
            </a:stretch>
          </p:blipFill>
          <p:spPr bwMode="auto">
            <a:xfrm>
              <a:off x="2233447" y="2787462"/>
              <a:ext cx="2081047" cy="1187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4"/>
            <p:cNvPicPr>
              <a:picLocks noChangeAspect="1" noChangeArrowheads="1"/>
            </p:cNvPicPr>
            <p:nvPr/>
          </p:nvPicPr>
          <p:blipFill>
            <a:blip r:embed="rId5" cstate="print">
              <a:lum/>
            </a:blip>
            <a:srcRect t="11765" b="5882"/>
            <a:stretch>
              <a:fillRect/>
            </a:stretch>
          </p:blipFill>
          <p:spPr bwMode="auto">
            <a:xfrm>
              <a:off x="152400" y="2787461"/>
              <a:ext cx="2118887" cy="1187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lum/>
          </a:blip>
          <a:srcRect t="17647"/>
          <a:stretch>
            <a:fillRect/>
          </a:stretch>
        </p:blipFill>
        <p:spPr bwMode="auto">
          <a:xfrm>
            <a:off x="1" y="0"/>
            <a:ext cx="4969957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169072" y="4572000"/>
            <a:ext cx="5920086" cy="92333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i="1" dirty="0" smtClean="0"/>
              <a:t>2015 RD51 Test Beams : </a:t>
            </a:r>
          </a:p>
          <a:p>
            <a:r>
              <a:rPr lang="en-US" i="1" dirty="0" smtClean="0"/>
              <a:t>	</a:t>
            </a:r>
            <a:r>
              <a:rPr lang="en-US" i="1" dirty="0" smtClean="0">
                <a:solidFill>
                  <a:srgbClr val="C00000"/>
                </a:solidFill>
              </a:rPr>
              <a:t>3 periods of 2 weeks </a:t>
            </a:r>
            <a:r>
              <a:rPr lang="en-US" i="1" dirty="0" smtClean="0"/>
              <a:t>each with GIF++ parasitic</a:t>
            </a:r>
          </a:p>
          <a:p>
            <a:r>
              <a:rPr lang="en-US" i="1" dirty="0" smtClean="0"/>
              <a:t>	</a:t>
            </a:r>
            <a:r>
              <a:rPr lang="en-US" i="1" dirty="0" smtClean="0">
                <a:solidFill>
                  <a:srgbClr val="C00000"/>
                </a:solidFill>
              </a:rPr>
              <a:t>12 experiments </a:t>
            </a:r>
            <a:r>
              <a:rPr lang="en-US" i="1" dirty="0" smtClean="0"/>
              <a:t>running in total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1" y="1295400"/>
            <a:ext cx="3733800" cy="369332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dirty="0" smtClean="0"/>
              <a:t>EHN1-H4 North Area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2400" y="5722477"/>
            <a:ext cx="5638800" cy="92333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i="1" dirty="0" smtClean="0"/>
              <a:t>2016 RD51 &amp; GIF++  Test beams: </a:t>
            </a:r>
          </a:p>
          <a:p>
            <a:r>
              <a:rPr lang="en-US" i="1" dirty="0" smtClean="0"/>
              <a:t>	</a:t>
            </a:r>
            <a:r>
              <a:rPr lang="en-US" i="1" dirty="0" smtClean="0">
                <a:solidFill>
                  <a:srgbClr val="C00000"/>
                </a:solidFill>
              </a:rPr>
              <a:t>3 periods of 2 weeks </a:t>
            </a:r>
            <a:r>
              <a:rPr lang="en-US" i="1" dirty="0" smtClean="0"/>
              <a:t>each together with GIF++</a:t>
            </a:r>
          </a:p>
          <a:p>
            <a:r>
              <a:rPr lang="en-US" i="1" dirty="0" smtClean="0"/>
              <a:t>	</a:t>
            </a:r>
            <a:r>
              <a:rPr lang="en-US" i="1" dirty="0" smtClean="0">
                <a:solidFill>
                  <a:srgbClr val="C00000"/>
                </a:solidFill>
              </a:rPr>
              <a:t>More than 10 experiments </a:t>
            </a:r>
            <a:r>
              <a:rPr lang="en-US" i="1" dirty="0" smtClean="0"/>
              <a:t>expected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 b="29754"/>
          <a:stretch>
            <a:fillRect/>
          </a:stretch>
        </p:blipFill>
        <p:spPr bwMode="auto">
          <a:xfrm>
            <a:off x="6248400" y="5715001"/>
            <a:ext cx="2514600" cy="938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TextBox 33"/>
          <p:cNvSpPr txBox="1"/>
          <p:nvPr/>
        </p:nvSpPr>
        <p:spPr>
          <a:xfrm>
            <a:off x="5595658" y="4431269"/>
            <a:ext cx="712420" cy="37138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</a:t>
            </a:r>
            <a:endParaRPr lang="en-US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95658" y="5574269"/>
            <a:ext cx="712420" cy="37138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2016</a:t>
            </a:r>
            <a:endParaRPr lang="en-US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53200" y="1295401"/>
            <a:ext cx="2359620" cy="646331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pPr algn="ctr"/>
            <a:r>
              <a:rPr lang="en-US" dirty="0" smtClean="0"/>
              <a:t>RD51 Semi-Permanent </a:t>
            </a:r>
          </a:p>
          <a:p>
            <a:pPr algn="ctr"/>
            <a:r>
              <a:rPr lang="en-US" dirty="0" smtClean="0"/>
              <a:t>Installation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373924" y="1295400"/>
            <a:ext cx="7398476" cy="2988539"/>
            <a:chOff x="145324" y="1676400"/>
            <a:chExt cx="7398476" cy="2988539"/>
          </a:xfrm>
        </p:grpSpPr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397965" y="1676400"/>
              <a:ext cx="6145835" cy="2988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Rectangle 35"/>
            <p:cNvSpPr/>
            <p:nvPr/>
          </p:nvSpPr>
          <p:spPr>
            <a:xfrm>
              <a:off x="145324" y="2096869"/>
              <a:ext cx="206447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GOLIATH</a:t>
              </a:r>
            </a:p>
            <a:p>
              <a:pPr algn="ctr"/>
              <a:r>
                <a:rPr lang="en-US" dirty="0" smtClean="0"/>
                <a:t>(1.5T Max, 1mt gap)</a:t>
              </a:r>
            </a:p>
          </p:txBody>
        </p:sp>
        <p:pic>
          <p:nvPicPr>
            <p:cNvPr id="18" name="Picture 11" descr="Goliath Magnet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rcRect/>
            <a:stretch>
              <a:fillRect/>
            </a:stretch>
          </p:blipFill>
          <p:spPr bwMode="auto">
            <a:xfrm>
              <a:off x="304800" y="2786719"/>
              <a:ext cx="1295400" cy="1099481"/>
            </a:xfrm>
            <a:prstGeom prst="rect">
              <a:avLst/>
            </a:prstGeom>
            <a:ln>
              <a:solidFill>
                <a:srgbClr val="C0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37" name="Straight Connector 36"/>
            <p:cNvCxnSpPr/>
            <p:nvPr/>
          </p:nvCxnSpPr>
          <p:spPr>
            <a:xfrm flipH="1">
              <a:off x="5486400" y="3048000"/>
              <a:ext cx="457200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3657600" y="3048000"/>
              <a:ext cx="1554480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343400" y="2057400"/>
              <a:ext cx="0" cy="381000"/>
            </a:xfrm>
            <a:prstGeom prst="line">
              <a:avLst/>
            </a:prstGeom>
            <a:ln w="28575">
              <a:solidFill>
                <a:srgbClr val="C0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800600" y="3810000"/>
              <a:ext cx="0" cy="91440"/>
            </a:xfrm>
            <a:prstGeom prst="line">
              <a:avLst/>
            </a:prstGeom>
            <a:ln w="28575">
              <a:solidFill>
                <a:srgbClr val="C0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914400" y="3200400"/>
              <a:ext cx="2133600" cy="609600"/>
            </a:xfrm>
            <a:prstGeom prst="line">
              <a:avLst/>
            </a:prstGeom>
            <a:ln w="28575">
              <a:solidFill>
                <a:srgbClr val="C0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2895600" y="3429000"/>
              <a:ext cx="457200" cy="68580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4800600" y="3810000"/>
            <a:ext cx="0" cy="91440"/>
          </a:xfrm>
          <a:prstGeom prst="line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5"/>
          <p:cNvSpPr txBox="1">
            <a:spLocks/>
          </p:cNvSpPr>
          <p:nvPr/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en-US"/>
            </a:defPPr>
            <a:lvl1pPr marL="0" algn="r" defTabSz="91430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1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888546-7AC5-46E9-927F-045826FB85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057400" y="228600"/>
            <a:ext cx="5172810" cy="584776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WG7 - Common Test Facilities</a:t>
            </a:r>
          </a:p>
        </p:txBody>
      </p:sp>
    </p:spTree>
    <p:extLst>
      <p:ext uri="{BB962C8B-B14F-4D97-AF65-F5344CB8AC3E}">
        <p14:creationId xmlns:p14="http://schemas.microsoft.com/office/powerpoint/2010/main" val="3080560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 cstate="print"/>
          <a:srcRect l="6426" r="10040"/>
          <a:stretch>
            <a:fillRect/>
          </a:stretch>
        </p:blipFill>
        <p:spPr bwMode="auto">
          <a:xfrm>
            <a:off x="5581649" y="761999"/>
            <a:ext cx="1238342" cy="128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76200" y="1"/>
            <a:ext cx="4038600" cy="46166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2400" dirty="0"/>
              <a:t>2015 Test Beam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45652" b="2525"/>
          <a:stretch>
            <a:fillRect/>
          </a:stretch>
        </p:blipFill>
        <p:spPr bwMode="auto">
          <a:xfrm>
            <a:off x="7645400" y="761999"/>
            <a:ext cx="1185338" cy="128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399" y="761999"/>
            <a:ext cx="2102030" cy="128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 l="18010" r="32871"/>
          <a:stretch>
            <a:fillRect/>
          </a:stretch>
        </p:blipFill>
        <p:spPr bwMode="auto">
          <a:xfrm>
            <a:off x="3302000" y="761999"/>
            <a:ext cx="1422400" cy="128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Rectangle 44"/>
          <p:cNvSpPr/>
          <p:nvPr/>
        </p:nvSpPr>
        <p:spPr>
          <a:xfrm>
            <a:off x="228600" y="2057401"/>
            <a:ext cx="9144000" cy="1348207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hlinkClick r:id="rId6"/>
              </a:rPr>
              <a:t>https://indico.cern.ch/event/392637/session/5/contribution/27/attachments/785354/1076521/RD51MiniweekMeeting2015.06.09.pdf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 </a:t>
            </a:r>
          </a:p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hlinkClick r:id="rId7"/>
              </a:rPr>
              <a:t>https://indico.cern.ch/event/392637/session/5/contribution/28/attachments/785358/1076536/MiniWeeek_2015_test_beam.pdf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</a:endParaRPr>
          </a:p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hlinkClick r:id="rId8"/>
              </a:rPr>
              <a:t>https://indico.cern.ch/event/365380/session/6/contribution/54/attachments/726455/996903/Bucciantonio_PRR_2015_03_20.pdf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</a:endParaRPr>
          </a:p>
          <a:p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8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</a:endParaRPr>
          </a:p>
          <a:p>
            <a:endParaRPr lang="en-US" sz="8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</a:endParaRPr>
          </a:p>
          <a:p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8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</a:endParaRPr>
          </a:p>
          <a:p>
            <a:endParaRPr lang="en-US" sz="8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</a:endParaRPr>
          </a:p>
          <a:p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410200" y="253426"/>
            <a:ext cx="1935899" cy="594658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Proton range </a:t>
            </a:r>
          </a:p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radiography  (TERA)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6817" y="4946154"/>
            <a:ext cx="955964" cy="128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71601" y="4946154"/>
            <a:ext cx="1714612" cy="128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24400" y="4946154"/>
            <a:ext cx="2111576" cy="128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960423" y="4946154"/>
            <a:ext cx="2083019" cy="128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Rectangle 48"/>
          <p:cNvSpPr/>
          <p:nvPr/>
        </p:nvSpPr>
        <p:spPr>
          <a:xfrm>
            <a:off x="239568" y="4114802"/>
            <a:ext cx="6019800" cy="845841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hlinkClick r:id="rId6"/>
              </a:rPr>
              <a:t>https://agenda.infn.it/getFile.py/access?contribId=8&amp;sessionId=2&amp;resId=0&amp;materialId=slides&amp;confId=8839</a:t>
            </a:r>
          </a:p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hlinkClick r:id="rId13"/>
              </a:rPr>
              <a:t>https://indico.cern.ch/event/392637/session/5/contribution/31/attachments/785379/1076570/wg7_09062015.pdf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</a:endParaRPr>
          </a:p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hlinkClick r:id="rId14"/>
              </a:rPr>
              <a:t>https://indico.cern.ch/event/385594/contribution/7/7/attachments/1171005/1690559/p348_gninenko_SPSC.pdf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</a:endParaRPr>
          </a:p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hlinkClick r:id="rId15"/>
              </a:rPr>
              <a:t>https://agenda.infn.it/getFile.py/access?contribId=55&amp;sessionId=2&amp;resId=0&amp;materialId=slides&amp;confId=8839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534968" y="2819400"/>
            <a:ext cx="1692966" cy="128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7" cstate="print"/>
          <a:srcRect l="16951"/>
          <a:stretch>
            <a:fillRect/>
          </a:stretch>
        </p:blipFill>
        <p:spPr bwMode="auto">
          <a:xfrm>
            <a:off x="3516168" y="2819400"/>
            <a:ext cx="1422400" cy="128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200351" y="2819400"/>
            <a:ext cx="1007978" cy="1280160"/>
          </a:xfrm>
          <a:prstGeom prst="rect">
            <a:avLst/>
          </a:prstGeom>
        </p:spPr>
      </p:pic>
      <p:pic>
        <p:nvPicPr>
          <p:cNvPr id="1042" name="Picture 18" descr="http://tatsuya.web.cern.ch/tatsuya/Twiki/SPS141126-0001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91967" y="2819400"/>
            <a:ext cx="963020" cy="1280160"/>
          </a:xfrm>
          <a:prstGeom prst="rect">
            <a:avLst/>
          </a:prstGeom>
          <a:noFill/>
        </p:spPr>
      </p:pic>
      <p:sp>
        <p:nvSpPr>
          <p:cNvPr id="54" name="TextBox 53"/>
          <p:cNvSpPr txBox="1"/>
          <p:nvPr/>
        </p:nvSpPr>
        <p:spPr>
          <a:xfrm>
            <a:off x="304801" y="457201"/>
            <a:ext cx="2171417" cy="34347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BESIII (Cylindrical GEM)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00401" y="457201"/>
            <a:ext cx="805793" cy="34347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Symbol" pitchFamily="18" charset="2"/>
              </a:rPr>
              <a:t>m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RWell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620000" y="392668"/>
            <a:ext cx="975574" cy="343475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SRS DAQ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649768" y="2514601"/>
            <a:ext cx="662625" cy="343475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P348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525569" y="2514601"/>
            <a:ext cx="871349" cy="34347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RPWELL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27445" y="2526268"/>
            <a:ext cx="1895695" cy="34347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SCREAM -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Emb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Rmm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15769" y="2514601"/>
            <a:ext cx="2302233" cy="343475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en-US" sz="1600" i="1" dirty="0">
                <a:solidFill>
                  <a:schemeClr val="accent4">
                    <a:lumMod val="50000"/>
                  </a:schemeClr>
                </a:solidFill>
              </a:rPr>
              <a:t>ATLAS NSW RmmVMM2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39568" y="6226314"/>
            <a:ext cx="7924800" cy="72025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hlinkClick r:id="rId13"/>
              </a:rPr>
              <a:t>https://indico.cern.ch/event/457639/contributions/1128062/attachments/1202312/1750374/cibinetto_RD51_20151209.pdf</a:t>
            </a:r>
          </a:p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hlinkClick r:id="rId13"/>
              </a:rPr>
              <a:t>https://indico.cern.ch/event/457639/contributions/1128061/attachments/1202519/1750754/Risultati_test_beam_november_2015.pdf</a:t>
            </a:r>
          </a:p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hlinkClick r:id="rId13"/>
              </a:rPr>
              <a:t>https://indico.cern.ch/event/457639/contributions/1128053/attachments/1202577/1750850/theoalex_rd51_Dec2015.pdf</a:t>
            </a:r>
          </a:p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hlinkClick r:id="rId13"/>
              </a:rPr>
              <a:t>https://indico.cern.ch/event/457639/contributions/1128048/attachments/1202562/1750820/BDorneyIVai_RD51MiniWeek_20151209.pdf</a:t>
            </a:r>
          </a:p>
          <a:p>
            <a:endParaRPr lang="en-US" sz="8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hlinkClick r:id="rId13"/>
            </a:endParaRPr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0" cstate="print"/>
          <a:srcRect t="20645"/>
          <a:stretch>
            <a:fillRect/>
          </a:stretch>
        </p:blipFill>
        <p:spPr bwMode="auto">
          <a:xfrm>
            <a:off x="3200401" y="4946154"/>
            <a:ext cx="1259719" cy="128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Rectangle 62"/>
          <p:cNvSpPr/>
          <p:nvPr/>
        </p:nvSpPr>
        <p:spPr>
          <a:xfrm>
            <a:off x="4750624" y="4637158"/>
            <a:ext cx="2350812" cy="343475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SHIP (Emulsion &amp; MPGD)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39569" y="4637158"/>
            <a:ext cx="3052585" cy="34347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CMS GEM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muons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 Upgrade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&amp; FTM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124200" y="4637158"/>
            <a:ext cx="1719084" cy="343475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en-US" sz="1600" i="1" dirty="0">
                <a:solidFill>
                  <a:schemeClr val="accent4">
                    <a:lumMod val="50000"/>
                  </a:schemeClr>
                </a:solidFill>
              </a:rPr>
              <a:t>ATLAS NSW </a:t>
            </a:r>
            <a:r>
              <a:rPr lang="en-US" sz="1600" i="1" dirty="0" err="1">
                <a:solidFill>
                  <a:schemeClr val="accent4">
                    <a:lumMod val="50000"/>
                  </a:schemeClr>
                </a:solidFill>
              </a:rPr>
              <a:t>Rmm</a:t>
            </a:r>
            <a:endParaRPr lang="en-US" sz="1600" i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960423" y="4626115"/>
            <a:ext cx="2217758" cy="343475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50000"/>
                  </a:schemeClr>
                </a:solidFill>
              </a:rPr>
              <a:t>BESIII (Cylindrical GEM)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553202" y="2404409"/>
            <a:ext cx="2438399" cy="1938992"/>
          </a:xfrm>
          <a:prstGeom prst="rect">
            <a:avLst/>
          </a:prstGeom>
          <a:solidFill>
            <a:schemeClr val="bg1"/>
          </a:solidFill>
          <a:effectLst>
            <a:outerShdw blurRad="3429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2000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R&amp;D for Experiment</a:t>
            </a:r>
          </a:p>
          <a:p>
            <a:r>
              <a:rPr lang="en-US" sz="2000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HEP Experiments: </a:t>
            </a:r>
          </a:p>
          <a:p>
            <a:r>
              <a:rPr lang="en-US" sz="2000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LHC upgrades</a:t>
            </a:r>
          </a:p>
          <a:p>
            <a:r>
              <a:rPr lang="en-US" sz="2000" i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CERN &amp; Others</a:t>
            </a:r>
          </a:p>
          <a:p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  <a:p>
            <a:r>
              <a:rPr lang="en-US" sz="20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Electronics</a:t>
            </a:r>
          </a:p>
        </p:txBody>
      </p:sp>
      <p:sp>
        <p:nvSpPr>
          <p:cNvPr id="75" name="TextBox 74"/>
          <p:cNvSpPr txBox="1"/>
          <p:nvPr/>
        </p:nvSpPr>
        <p:spPr>
          <a:xfrm rot="16200000">
            <a:off x="-147755" y="1113530"/>
            <a:ext cx="664843" cy="371619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i="1" dirty="0" smtClean="0"/>
              <a:t>June</a:t>
            </a:r>
            <a:endParaRPr lang="en-US" i="1" dirty="0"/>
          </a:p>
        </p:txBody>
      </p:sp>
      <p:sp>
        <p:nvSpPr>
          <p:cNvPr id="76" name="TextBox 75"/>
          <p:cNvSpPr txBox="1"/>
          <p:nvPr/>
        </p:nvSpPr>
        <p:spPr>
          <a:xfrm rot="16200000">
            <a:off x="-99462" y="3163052"/>
            <a:ext cx="591594" cy="371619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i="1" dirty="0" smtClean="0"/>
              <a:t>July</a:t>
            </a:r>
            <a:endParaRPr lang="en-US" i="1" dirty="0"/>
          </a:p>
        </p:txBody>
      </p:sp>
      <p:sp>
        <p:nvSpPr>
          <p:cNvPr id="77" name="TextBox 76"/>
          <p:cNvSpPr txBox="1"/>
          <p:nvPr/>
        </p:nvSpPr>
        <p:spPr>
          <a:xfrm rot="16200000">
            <a:off x="-313839" y="5314641"/>
            <a:ext cx="997014" cy="371619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i="1" dirty="0" smtClean="0"/>
              <a:t>October</a:t>
            </a:r>
            <a:endParaRPr lang="en-US" i="1" dirty="0"/>
          </a:p>
        </p:txBody>
      </p:sp>
      <p:sp>
        <p:nvSpPr>
          <p:cNvPr id="35" name="Slide Number Placeholder 5"/>
          <p:cNvSpPr txBox="1">
            <a:spLocks/>
          </p:cNvSpPr>
          <p:nvPr/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en-US"/>
            </a:defPPr>
            <a:lvl1pPr marL="0" algn="r" defTabSz="91430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1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888546-7AC5-46E9-927F-045826FB85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6201" y="606623"/>
            <a:ext cx="4343400" cy="369332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LHC MPGD-Based  upgrades</a:t>
            </a:r>
            <a:endParaRPr lang="en-US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62600" y="0"/>
            <a:ext cx="2209800" cy="369332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 LHC experiments</a:t>
            </a:r>
            <a:endParaRPr lang="en-US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200" y="1"/>
            <a:ext cx="6096000" cy="46166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2400" dirty="0"/>
              <a:t>2016 Test Beam: planned activities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62600" y="1969532"/>
            <a:ext cx="1887055" cy="307777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1400" dirty="0"/>
              <a:t>BESIII (Cylindrical GEM)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1359932"/>
            <a:ext cx="1219200" cy="541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7010401" y="1295401"/>
            <a:ext cx="2077813" cy="307777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1400" dirty="0"/>
              <a:t>SHIP (MPGD &amp; Emulsions)</a:t>
            </a:r>
          </a:p>
        </p:txBody>
      </p:sp>
      <p:pic>
        <p:nvPicPr>
          <p:cNvPr id="6149" name="Picture 5" descr="http://ship.web.cern.ch/ship/tpdetecto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0888" y="369333"/>
            <a:ext cx="1890713" cy="984318"/>
          </a:xfrm>
          <a:prstGeom prst="rect">
            <a:avLst/>
          </a:prstGeom>
          <a:noFill/>
        </p:spPr>
      </p:pic>
      <p:pic>
        <p:nvPicPr>
          <p:cNvPr id="6152" name="Picture 8" descr="Image result for CERN ALICE TP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767" y="1063824"/>
            <a:ext cx="1219200" cy="1291905"/>
          </a:xfrm>
          <a:prstGeom prst="rect">
            <a:avLst/>
          </a:prstGeom>
          <a:noFill/>
        </p:spPr>
      </p:pic>
      <p:pic>
        <p:nvPicPr>
          <p:cNvPr id="6154" name="Picture 10" descr="Image result for CMS Muon System"/>
          <p:cNvPicPr>
            <a:picLocks noChangeAspect="1" noChangeArrowheads="1"/>
          </p:cNvPicPr>
          <p:nvPr/>
        </p:nvPicPr>
        <p:blipFill>
          <a:blip r:embed="rId5" cstate="print"/>
          <a:srcRect l="5882" r="7843"/>
          <a:stretch>
            <a:fillRect/>
          </a:stretch>
        </p:blipFill>
        <p:spPr bwMode="auto">
          <a:xfrm>
            <a:off x="3398167" y="1063823"/>
            <a:ext cx="1676400" cy="1295400"/>
          </a:xfrm>
          <a:prstGeom prst="rect">
            <a:avLst/>
          </a:prstGeom>
          <a:noFill/>
        </p:spPr>
      </p:pic>
      <p:pic>
        <p:nvPicPr>
          <p:cNvPr id="6156" name="Picture 12" descr="http://hep.ps.uci.edu/%7Eataffard/images/UCI_smallWheel.jpg"/>
          <p:cNvPicPr>
            <a:picLocks noChangeAspect="1" noChangeArrowheads="1"/>
          </p:cNvPicPr>
          <p:nvPr/>
        </p:nvPicPr>
        <p:blipFill>
          <a:blip r:embed="rId6" cstate="print"/>
          <a:srcRect l="3400" r="7431"/>
          <a:stretch>
            <a:fillRect/>
          </a:stretch>
        </p:blipFill>
        <p:spPr bwMode="auto">
          <a:xfrm>
            <a:off x="1493167" y="1063824"/>
            <a:ext cx="1828800" cy="1276351"/>
          </a:xfrm>
          <a:prstGeom prst="rect">
            <a:avLst/>
          </a:prstGeom>
          <a:noFill/>
        </p:spPr>
      </p:pic>
      <p:pic>
        <p:nvPicPr>
          <p:cNvPr id="6167" name="Picture 2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38800" y="369333"/>
            <a:ext cx="1219200" cy="948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68" name="Picture 2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315200" y="1676400"/>
            <a:ext cx="1387775" cy="204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3" descr="C:\Users\Leisos\Desktop\MM-CERN-ELEA\MegamM-CERN-setup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935968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5181600" y="4876801"/>
            <a:ext cx="2057400" cy="52322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algn="r"/>
            <a:r>
              <a:rPr lang="en-US" sz="1400" dirty="0"/>
              <a:t>Cosmic Shower Detection (Res. Micromegas)</a:t>
            </a:r>
          </a:p>
        </p:txBody>
      </p:sp>
      <p:pic>
        <p:nvPicPr>
          <p:cNvPr id="6171" name="Picture 2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638801" y="2198133"/>
            <a:ext cx="1423217" cy="937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Rectangle 61"/>
          <p:cNvSpPr/>
          <p:nvPr/>
        </p:nvSpPr>
        <p:spPr>
          <a:xfrm>
            <a:off x="5562600" y="3124200"/>
            <a:ext cx="1828800" cy="738664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r>
              <a:rPr lang="en-US" sz="1400" dirty="0"/>
              <a:t>Proton Electric Dipole Moment EDM exp. </a:t>
            </a:r>
          </a:p>
          <a:p>
            <a:r>
              <a:rPr lang="en-US" sz="1400" dirty="0"/>
              <a:t>(R-φ Micromegas )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21568" y="2359223"/>
            <a:ext cx="1415772" cy="307777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en-US" sz="1400" dirty="0"/>
              <a:t>ALICE TPC (GEM)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416967" y="2359223"/>
            <a:ext cx="2416944" cy="307777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en-US" sz="1400" dirty="0"/>
              <a:t>ATLAS NSW (Res. </a:t>
            </a:r>
            <a:r>
              <a:rPr lang="en-US" sz="1400" dirty="0" err="1"/>
              <a:t>MicroMegas</a:t>
            </a:r>
            <a:r>
              <a:rPr lang="en-US" sz="1400" dirty="0"/>
              <a:t>)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160167" y="2359223"/>
            <a:ext cx="1021433" cy="307777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en-US" sz="1400" dirty="0"/>
              <a:t>CMS (GEM)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543800" y="3886201"/>
            <a:ext cx="1371600" cy="954107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1400" dirty="0"/>
              <a:t>T2DM2 </a:t>
            </a:r>
            <a:r>
              <a:rPr lang="en-US" sz="1400" dirty="0" err="1"/>
              <a:t>Mouns</a:t>
            </a:r>
            <a:r>
              <a:rPr lang="en-US" sz="1400" dirty="0"/>
              <a:t>  Tomography (Res. Micromegas)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76200" y="2895600"/>
            <a:ext cx="6096000" cy="3352800"/>
            <a:chOff x="0" y="2850178"/>
            <a:chExt cx="6096000" cy="3352800"/>
          </a:xfrm>
        </p:grpSpPr>
        <p:sp>
          <p:nvSpPr>
            <p:cNvPr id="29" name="TextBox 28"/>
            <p:cNvSpPr txBox="1"/>
            <p:nvPr/>
          </p:nvSpPr>
          <p:spPr>
            <a:xfrm>
              <a:off x="0" y="2850178"/>
              <a:ext cx="609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Novel MPGDs (Timing, High Rate, PF calorimetry, …)</a:t>
              </a:r>
            </a:p>
          </p:txBody>
        </p:sp>
        <p:pic>
          <p:nvPicPr>
            <p:cNvPr id="6157" name="Picture 13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124200" y="3429000"/>
              <a:ext cx="1728787" cy="731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62" name="Picture 18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447800" y="3429000"/>
              <a:ext cx="1676400" cy="973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63" name="Picture 19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733675" y="4374178"/>
              <a:ext cx="1838325" cy="857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64" name="Picture 20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0" y="3276600"/>
              <a:ext cx="1290638" cy="1476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4" name="Group 43"/>
            <p:cNvGrpSpPr/>
            <p:nvPr/>
          </p:nvGrpSpPr>
          <p:grpSpPr>
            <a:xfrm>
              <a:off x="152400" y="4953000"/>
              <a:ext cx="1905000" cy="990600"/>
              <a:chOff x="838200" y="5029200"/>
              <a:chExt cx="2818122" cy="1371600"/>
            </a:xfrm>
          </p:grpSpPr>
          <p:pic>
            <p:nvPicPr>
              <p:cNvPr id="6165" name="Picture 21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838200" y="5029200"/>
                <a:ext cx="1843939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66" name="Picture 22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2514600" y="5029200"/>
                <a:ext cx="1141722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7" name="Rectangle 66"/>
            <p:cNvSpPr/>
            <p:nvPr/>
          </p:nvSpPr>
          <p:spPr>
            <a:xfrm>
              <a:off x="152400" y="4599801"/>
              <a:ext cx="7262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picosec</a:t>
              </a:r>
              <a:endParaRPr lang="en-US" sz="1400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524000" y="4419600"/>
              <a:ext cx="7873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Symbol" pitchFamily="18" charset="2"/>
                </a:rPr>
                <a:t>m</a:t>
              </a:r>
              <a:r>
                <a:rPr lang="en-US" sz="1400" dirty="0" err="1"/>
                <a:t>RWELL</a:t>
              </a:r>
              <a:endParaRPr lang="en-US" sz="1400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743200" y="5212378"/>
              <a:ext cx="7745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RPWELL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200400" y="4191000"/>
              <a:ext cx="5081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FTM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8600" y="5895201"/>
              <a:ext cx="28537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Embedded Resistor Pad Micromegas</a:t>
              </a:r>
            </a:p>
          </p:txBody>
        </p:sp>
      </p:grpSp>
      <p:pic>
        <p:nvPicPr>
          <p:cNvPr id="6172" name="Picture 28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049968" y="5686613"/>
            <a:ext cx="1527919" cy="561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3" name="TextBox 72"/>
          <p:cNvSpPr txBox="1"/>
          <p:nvPr/>
        </p:nvSpPr>
        <p:spPr>
          <a:xfrm>
            <a:off x="4191000" y="5269468"/>
            <a:ext cx="1253207" cy="37138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Electronics</a:t>
            </a:r>
          </a:p>
        </p:txBody>
      </p:sp>
      <p:pic>
        <p:nvPicPr>
          <p:cNvPr id="6173" name="Picture 29"/>
          <p:cNvPicPr>
            <a:picLocks noChangeAspect="1" noChangeArrowheads="1"/>
          </p:cNvPicPr>
          <p:nvPr/>
        </p:nvPicPr>
        <p:blipFill>
          <a:blip r:embed="rId18" cstate="print"/>
          <a:srcRect b="10784"/>
          <a:stretch>
            <a:fillRect/>
          </a:stretch>
        </p:blipFill>
        <p:spPr bwMode="auto">
          <a:xfrm>
            <a:off x="4659924" y="5715000"/>
            <a:ext cx="1274827" cy="517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5" name="TextBox 74"/>
          <p:cNvSpPr txBox="1"/>
          <p:nvPr/>
        </p:nvSpPr>
        <p:spPr>
          <a:xfrm>
            <a:off x="4343401" y="6276202"/>
            <a:ext cx="1163267" cy="276999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1200" dirty="0"/>
              <a:t>ATLAS VMM2/3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011027" y="6258580"/>
            <a:ext cx="878683" cy="307766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1400" dirty="0"/>
              <a:t>ATCA SRS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162800" y="6248400"/>
            <a:ext cx="1881803" cy="52322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1400" dirty="0"/>
              <a:t>APV25 and SRS  Zero Suppression Firmware</a:t>
            </a:r>
          </a:p>
        </p:txBody>
      </p:sp>
      <p:pic>
        <p:nvPicPr>
          <p:cNvPr id="6178" name="Picture 34" descr="Image result for rd51 srs apv 25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631723" y="5658286"/>
            <a:ext cx="819150" cy="600294"/>
          </a:xfrm>
          <a:prstGeom prst="rect">
            <a:avLst/>
          </a:prstGeom>
          <a:noFill/>
        </p:spPr>
      </p:pic>
      <p:sp>
        <p:nvSpPr>
          <p:cNvPr id="43" name="Slide Number Placeholder 5"/>
          <p:cNvSpPr txBox="1">
            <a:spLocks/>
          </p:cNvSpPr>
          <p:nvPr/>
        </p:nvSpPr>
        <p:spPr>
          <a:xfrm>
            <a:off x="8604959" y="6492875"/>
            <a:ext cx="5334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en-US"/>
            </a:defPPr>
            <a:lvl1pPr marL="0" algn="r" defTabSz="91430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1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888546-7AC5-46E9-927F-045826FB85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024" y="917901"/>
            <a:ext cx="8908976" cy="5482764"/>
          </a:xfrm>
          <a:prstGeom prst="rect">
            <a:avLst/>
          </a:prstGeom>
          <a:noFill/>
        </p:spPr>
        <p:txBody>
          <a:bodyPr wrap="square" lIns="65258" tIns="32629" rIns="65258" bIns="32629" rtlCol="0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GB" sz="1600" dirty="0" smtClean="0">
                <a:solidFill>
                  <a:schemeClr val="tx2"/>
                </a:solidFill>
              </a:rPr>
              <a:t>Consolidation of the Collaboration and </a:t>
            </a:r>
            <a:r>
              <a:rPr lang="en-GB" sz="1600" dirty="0" smtClean="0">
                <a:solidFill>
                  <a:srgbClr val="FF0000"/>
                </a:solidFill>
              </a:rPr>
              <a:t>MPGD community integration </a:t>
            </a:r>
            <a:r>
              <a:rPr lang="en-GB" sz="1600" dirty="0" smtClean="0">
                <a:solidFill>
                  <a:schemeClr val="tx2"/>
                </a:solidFill>
              </a:rPr>
              <a:t>( 86 Institutes, ~500 members);</a:t>
            </a:r>
          </a:p>
          <a:p>
            <a:pPr marL="285750" indent="-285750">
              <a:buFont typeface="Courier New"/>
              <a:buChar char="o"/>
            </a:pPr>
            <a:endParaRPr lang="en-GB" sz="1600" dirty="0" smtClean="0">
              <a:solidFill>
                <a:schemeClr val="tx2"/>
              </a:solidFill>
            </a:endParaRPr>
          </a:p>
          <a:p>
            <a:pPr marL="285750" indent="-285750">
              <a:buFont typeface="Courier New"/>
              <a:buChar char="o"/>
            </a:pPr>
            <a:r>
              <a:rPr lang="en-GB" sz="1600" dirty="0" smtClean="0">
                <a:solidFill>
                  <a:schemeClr val="tx2"/>
                </a:solidFill>
              </a:rPr>
              <a:t>Major progress in the MPGD technologies development in particular</a:t>
            </a:r>
            <a:r>
              <a:rPr lang="en-GB" sz="1600" dirty="0" smtClean="0">
                <a:solidFill>
                  <a:srgbClr val="FF0000"/>
                </a:solidFill>
              </a:rPr>
              <a:t> large area GEM (single mask), MicroMegas (resistive), THGEM</a:t>
            </a:r>
            <a:r>
              <a:rPr lang="en-GB" sz="1600" dirty="0" smtClean="0">
                <a:solidFill>
                  <a:schemeClr val="tx2"/>
                </a:solidFill>
              </a:rPr>
              <a:t>; some picked up by experiments (including LHC upgrades);</a:t>
            </a:r>
          </a:p>
          <a:p>
            <a:pPr marL="285750" indent="-285750">
              <a:buFont typeface="Courier New"/>
              <a:buChar char="o"/>
            </a:pPr>
            <a:endParaRPr lang="en-GB" sz="1600" dirty="0">
              <a:solidFill>
                <a:schemeClr val="tx2"/>
              </a:solidFill>
            </a:endParaRPr>
          </a:p>
          <a:p>
            <a:pPr lvl="2"/>
            <a:r>
              <a:rPr lang="en-US" sz="1200" dirty="0">
                <a:solidFill>
                  <a:srgbClr val="C00000"/>
                </a:solidFill>
                <a:sym typeface="Wingdings" panose="05000000000000000000" pitchFamily="2" charset="2"/>
              </a:rPr>
              <a:t>ALICE,  </a:t>
            </a:r>
            <a:r>
              <a:rPr lang="en-US" sz="1200" dirty="0">
                <a:sym typeface="Wingdings" panose="05000000000000000000" pitchFamily="2" charset="2"/>
              </a:rPr>
              <a:t>TPC read-out, 130 m</a:t>
            </a:r>
            <a:r>
              <a:rPr lang="en-US" sz="1200" baseline="30000" dirty="0">
                <a:sym typeface="Wingdings" panose="05000000000000000000" pitchFamily="2" charset="2"/>
              </a:rPr>
              <a:t>2</a:t>
            </a:r>
            <a:r>
              <a:rPr lang="en-US" sz="1200" dirty="0">
                <a:sym typeface="Wingdings" panose="05000000000000000000" pitchFamily="2" charset="2"/>
              </a:rPr>
              <a:t> to be instrumente</a:t>
            </a:r>
            <a:r>
              <a:rPr lang="en-US" sz="1200" dirty="0">
                <a:solidFill>
                  <a:srgbClr val="000000"/>
                </a:solidFill>
                <a:sym typeface="Wingdings" panose="05000000000000000000" pitchFamily="2" charset="2"/>
              </a:rPr>
              <a:t>d</a:t>
            </a:r>
          </a:p>
          <a:p>
            <a:pPr lvl="2"/>
            <a:r>
              <a:rPr lang="en-US" sz="1200" dirty="0">
                <a:solidFill>
                  <a:srgbClr val="C00000"/>
                </a:solidFill>
                <a:sym typeface="Wingdings" panose="05000000000000000000" pitchFamily="2" charset="2"/>
              </a:rPr>
              <a:t>ATLAS, </a:t>
            </a:r>
            <a:r>
              <a:rPr lang="en-US" sz="1200" dirty="0">
                <a:sym typeface="Wingdings" panose="05000000000000000000" pitchFamily="2" charset="2"/>
              </a:rPr>
              <a:t>small wheels, 1200 m</a:t>
            </a:r>
            <a:r>
              <a:rPr lang="en-US" sz="1200" baseline="30000" dirty="0">
                <a:sym typeface="Wingdings" panose="05000000000000000000" pitchFamily="2" charset="2"/>
              </a:rPr>
              <a:t>2</a:t>
            </a:r>
            <a:r>
              <a:rPr lang="en-US" sz="1200" dirty="0">
                <a:sym typeface="Wingdings" panose="05000000000000000000" pitchFamily="2" charset="2"/>
              </a:rPr>
              <a:t> to be instrumented</a:t>
            </a:r>
          </a:p>
          <a:p>
            <a:pPr lvl="2"/>
            <a:r>
              <a:rPr lang="en-US" sz="1200" dirty="0">
                <a:solidFill>
                  <a:srgbClr val="C00000"/>
                </a:solidFill>
                <a:sym typeface="Wingdings" panose="05000000000000000000" pitchFamily="2" charset="2"/>
              </a:rPr>
              <a:t>CMS, </a:t>
            </a:r>
            <a:r>
              <a:rPr lang="en-US" sz="1200" dirty="0">
                <a:sym typeface="Wingdings" panose="05000000000000000000" pitchFamily="2" charset="2"/>
              </a:rPr>
              <a:t>forward detectors, 1000 m</a:t>
            </a:r>
            <a:r>
              <a:rPr lang="en-US" sz="1200" baseline="30000" dirty="0">
                <a:sym typeface="Wingdings" panose="05000000000000000000" pitchFamily="2" charset="2"/>
              </a:rPr>
              <a:t>2</a:t>
            </a:r>
            <a:r>
              <a:rPr lang="en-US" sz="1200" dirty="0">
                <a:sym typeface="Wingdings" panose="05000000000000000000" pitchFamily="2" charset="2"/>
              </a:rPr>
              <a:t> of GEM foil</a:t>
            </a:r>
            <a:r>
              <a:rPr lang="en-US" sz="1200" dirty="0">
                <a:solidFill>
                  <a:srgbClr val="000000"/>
                </a:solidFill>
                <a:sym typeface="Wingdings" panose="05000000000000000000" pitchFamily="2" charset="2"/>
              </a:rPr>
              <a:t>s</a:t>
            </a:r>
          </a:p>
          <a:p>
            <a:pPr lvl="2"/>
            <a:r>
              <a:rPr lang="en-US" sz="1200" dirty="0">
                <a:solidFill>
                  <a:srgbClr val="C00000"/>
                </a:solidFill>
                <a:sym typeface="Wingdings" panose="05000000000000000000" pitchFamily="2" charset="2"/>
              </a:rPr>
              <a:t>COMPASS RICH, </a:t>
            </a:r>
            <a:r>
              <a:rPr lang="en-US" sz="1200" dirty="0">
                <a:sym typeface="Wingdings" panose="05000000000000000000" pitchFamily="2" charset="2"/>
              </a:rPr>
              <a:t>4.5 m</a:t>
            </a:r>
            <a:r>
              <a:rPr lang="en-US" sz="1200" baseline="30000" dirty="0">
                <a:sym typeface="Wingdings" panose="05000000000000000000" pitchFamily="2" charset="2"/>
              </a:rPr>
              <a:t>2</a:t>
            </a:r>
            <a:r>
              <a:rPr lang="en-US" sz="1200" dirty="0">
                <a:sym typeface="Wingdings" panose="05000000000000000000" pitchFamily="2" charset="2"/>
              </a:rPr>
              <a:t> to be instrumented, single photon detection</a:t>
            </a:r>
          </a:p>
          <a:p>
            <a:endParaRPr lang="en-GB" sz="1600" dirty="0">
              <a:solidFill>
                <a:srgbClr val="1F497D"/>
              </a:solidFill>
            </a:endParaRPr>
          </a:p>
          <a:p>
            <a:pPr marL="285750" indent="-285750">
              <a:buFont typeface="Courier New"/>
              <a:buChar char="o"/>
            </a:pPr>
            <a:r>
              <a:rPr lang="en-GB" sz="1600" dirty="0" smtClean="0">
                <a:solidFill>
                  <a:srgbClr val="FF0000"/>
                </a:solidFill>
              </a:rPr>
              <a:t>Secured</a:t>
            </a:r>
            <a:r>
              <a:rPr lang="en-GB" sz="1600" dirty="0" smtClean="0">
                <a:solidFill>
                  <a:srgbClr val="1F497D"/>
                </a:solidFill>
              </a:rPr>
              <a:t> </a:t>
            </a:r>
            <a:r>
              <a:rPr lang="en-GB" sz="1600" dirty="0" smtClean="0">
                <a:solidFill>
                  <a:srgbClr val="FF0000"/>
                </a:solidFill>
              </a:rPr>
              <a:t>future </a:t>
            </a:r>
            <a:r>
              <a:rPr lang="en-GB" sz="1600" dirty="0" smtClean="0">
                <a:solidFill>
                  <a:schemeClr val="tx2"/>
                </a:solidFill>
              </a:rPr>
              <a:t>of the MPGD technologies development through the EP DT MPT workshop upgrade and FP7 AIDA &amp; AIDA2020 contribution;</a:t>
            </a:r>
          </a:p>
          <a:p>
            <a:pPr marL="285750" indent="-285750">
              <a:buFont typeface="Courier New"/>
              <a:buChar char="o"/>
            </a:pPr>
            <a:endParaRPr lang="en-GB" sz="1600" dirty="0" smtClean="0">
              <a:solidFill>
                <a:schemeClr val="tx2"/>
              </a:solidFill>
            </a:endParaRPr>
          </a:p>
          <a:p>
            <a:pPr marL="285750" indent="-285750">
              <a:buFont typeface="Courier New"/>
              <a:buChar char="o"/>
            </a:pPr>
            <a:r>
              <a:rPr lang="en-GB" sz="1600" dirty="0" smtClean="0">
                <a:solidFill>
                  <a:schemeClr val="tx2"/>
                </a:solidFill>
              </a:rPr>
              <a:t>Contacts </a:t>
            </a:r>
            <a:r>
              <a:rPr lang="en-GB" sz="1600" dirty="0">
                <a:solidFill>
                  <a:schemeClr val="tx2"/>
                </a:solidFill>
              </a:rPr>
              <a:t>with industry for large volume production, </a:t>
            </a:r>
            <a:r>
              <a:rPr lang="en-GB" sz="1600" dirty="0" smtClean="0">
                <a:solidFill>
                  <a:srgbClr val="FF0000"/>
                </a:solidFill>
              </a:rPr>
              <a:t>MPGD industrialization and first industrial runs;</a:t>
            </a:r>
            <a:endParaRPr lang="en-GB" sz="1600" dirty="0">
              <a:solidFill>
                <a:srgbClr val="FF0000"/>
              </a:solidFill>
            </a:endParaRPr>
          </a:p>
          <a:p>
            <a:endParaRPr lang="en-GB" sz="1600" dirty="0" smtClean="0">
              <a:solidFill>
                <a:schemeClr val="tx2"/>
              </a:solidFill>
            </a:endParaRPr>
          </a:p>
          <a:p>
            <a:pPr marL="285750" indent="-285750">
              <a:buFont typeface="Courier New"/>
              <a:buChar char="o"/>
            </a:pPr>
            <a:r>
              <a:rPr lang="en-GB" sz="1600" dirty="0" smtClean="0">
                <a:solidFill>
                  <a:schemeClr val="tx2"/>
                </a:solidFill>
              </a:rPr>
              <a:t>Major improvement of the MPGD </a:t>
            </a:r>
            <a:r>
              <a:rPr lang="en-GB" sz="1600" dirty="0" smtClean="0">
                <a:solidFill>
                  <a:srgbClr val="FF0000"/>
                </a:solidFill>
              </a:rPr>
              <a:t>simulation software </a:t>
            </a:r>
            <a:r>
              <a:rPr lang="en-GB" sz="1600" dirty="0" smtClean="0">
                <a:solidFill>
                  <a:schemeClr val="tx2"/>
                </a:solidFill>
              </a:rPr>
              <a:t>framework </a:t>
            </a:r>
            <a:r>
              <a:rPr lang="en-GB" sz="1600" dirty="0" smtClean="0">
                <a:solidFill>
                  <a:srgbClr val="FF0000"/>
                </a:solidFill>
              </a:rPr>
              <a:t>for small structures </a:t>
            </a:r>
            <a:r>
              <a:rPr lang="en-GB" sz="1600" dirty="0" smtClean="0">
                <a:solidFill>
                  <a:schemeClr val="tx2"/>
                </a:solidFill>
              </a:rPr>
              <a:t>allowing first applications;</a:t>
            </a:r>
          </a:p>
          <a:p>
            <a:pPr marL="285750" indent="-285750">
              <a:buFont typeface="Courier New"/>
              <a:buChar char="o"/>
            </a:pPr>
            <a:endParaRPr lang="en-GB" sz="1600" dirty="0" smtClean="0">
              <a:solidFill>
                <a:schemeClr val="tx2"/>
              </a:solidFill>
            </a:endParaRPr>
          </a:p>
          <a:p>
            <a:pPr marL="285750" indent="-285750">
              <a:buFont typeface="Courier New"/>
              <a:buChar char="o"/>
            </a:pPr>
            <a:r>
              <a:rPr lang="en-GB" sz="1600" dirty="0">
                <a:solidFill>
                  <a:srgbClr val="FF0000"/>
                </a:solidFill>
              </a:rPr>
              <a:t>D</a:t>
            </a:r>
            <a:r>
              <a:rPr lang="en-GB" sz="1600" dirty="0" smtClean="0">
                <a:solidFill>
                  <a:srgbClr val="FF0000"/>
                </a:solidFill>
              </a:rPr>
              <a:t>evelopment </a:t>
            </a:r>
            <a:r>
              <a:rPr lang="en-GB" sz="1600" dirty="0">
                <a:solidFill>
                  <a:srgbClr val="FF0000"/>
                </a:solidFill>
              </a:rPr>
              <a:t>of common, scalable </a:t>
            </a:r>
            <a:r>
              <a:rPr lang="en-GB" sz="1600" dirty="0" smtClean="0">
                <a:solidFill>
                  <a:srgbClr val="FF0000"/>
                </a:solidFill>
              </a:rPr>
              <a:t>readout electronics (SRS) </a:t>
            </a:r>
            <a:r>
              <a:rPr lang="en-GB" sz="1600" dirty="0" smtClean="0">
                <a:solidFill>
                  <a:schemeClr val="tx2"/>
                </a:solidFill>
              </a:rPr>
              <a:t>(many developers </a:t>
            </a:r>
            <a:r>
              <a:rPr lang="en-GB" sz="1600" dirty="0">
                <a:solidFill>
                  <a:schemeClr val="tx2"/>
                </a:solidFill>
              </a:rPr>
              <a:t>and </a:t>
            </a:r>
            <a:r>
              <a:rPr lang="en-GB" sz="1600" dirty="0" smtClean="0">
                <a:solidFill>
                  <a:schemeClr val="tx2"/>
                </a:solidFill>
              </a:rPr>
              <a:t>&gt; 50 user </a:t>
            </a:r>
            <a:r>
              <a:rPr lang="en-GB" sz="1600" dirty="0">
                <a:solidFill>
                  <a:schemeClr val="tx2"/>
                </a:solidFill>
              </a:rPr>
              <a:t>groups</a:t>
            </a:r>
            <a:r>
              <a:rPr lang="en-GB" sz="1600" dirty="0" smtClean="0">
                <a:solidFill>
                  <a:schemeClr val="tx2"/>
                </a:solidFill>
              </a:rPr>
              <a:t>); </a:t>
            </a:r>
            <a:r>
              <a:rPr lang="en-GB" sz="1600" dirty="0" smtClean="0">
                <a:solidFill>
                  <a:srgbClr val="FF0000"/>
                </a:solidFill>
              </a:rPr>
              <a:t>Production</a:t>
            </a:r>
            <a:r>
              <a:rPr lang="en-GB" sz="1600" dirty="0" smtClean="0">
                <a:solidFill>
                  <a:schemeClr val="tx2"/>
                </a:solidFill>
              </a:rPr>
              <a:t> (PRISMA company </a:t>
            </a:r>
            <a:r>
              <a:rPr lang="en-GB" sz="1600" dirty="0">
                <a:solidFill>
                  <a:schemeClr val="tx2"/>
                </a:solidFill>
              </a:rPr>
              <a:t>and availability through CERN </a:t>
            </a:r>
            <a:r>
              <a:rPr lang="en-GB" sz="1600" dirty="0" smtClean="0">
                <a:solidFill>
                  <a:schemeClr val="tx2"/>
                </a:solidFill>
              </a:rPr>
              <a:t>store); </a:t>
            </a:r>
            <a:r>
              <a:rPr lang="en-GB" sz="1600" dirty="0" smtClean="0">
                <a:solidFill>
                  <a:srgbClr val="FF0000"/>
                </a:solidFill>
              </a:rPr>
              <a:t>Industrialization</a:t>
            </a:r>
            <a:r>
              <a:rPr lang="en-GB" sz="1600" dirty="0" smtClean="0">
                <a:solidFill>
                  <a:schemeClr val="tx2"/>
                </a:solidFill>
              </a:rPr>
              <a:t> (re-design of SRS in ATCA in EISYS);</a:t>
            </a:r>
            <a:r>
              <a:rPr lang="en-US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  <a:ea typeface="Calibri" pitchFamily="34" charset="0"/>
                <a:cs typeface="Times New Roman" pitchFamily="18" charset="0"/>
              </a:rPr>
              <a:t> </a:t>
            </a:r>
          </a:p>
          <a:p>
            <a:pPr marL="285750" indent="-285750">
              <a:buFont typeface="Courier New"/>
              <a:buChar char="o"/>
            </a:pPr>
            <a:endParaRPr lang="en-GB" sz="1600" dirty="0" smtClean="0">
              <a:solidFill>
                <a:schemeClr val="tx2"/>
              </a:solidFill>
            </a:endParaRPr>
          </a:p>
          <a:p>
            <a:pPr marL="285750" indent="-285750">
              <a:buFont typeface="Courier New"/>
              <a:buChar char="o"/>
            </a:pPr>
            <a:r>
              <a:rPr lang="en-GB" sz="1600" dirty="0">
                <a:solidFill>
                  <a:srgbClr val="FF0000"/>
                </a:solidFill>
              </a:rPr>
              <a:t>I</a:t>
            </a:r>
            <a:r>
              <a:rPr lang="en-GB" sz="1600" dirty="0" smtClean="0">
                <a:solidFill>
                  <a:srgbClr val="FF0000"/>
                </a:solidFill>
              </a:rPr>
              <a:t>nfrastructure</a:t>
            </a:r>
            <a:r>
              <a:rPr lang="en-GB" sz="1600" dirty="0" smtClean="0">
                <a:solidFill>
                  <a:schemeClr val="tx2"/>
                </a:solidFill>
              </a:rPr>
              <a:t> for common RD51 test beam and lab facilities (&gt;20 user groups)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5000" y="228600"/>
            <a:ext cx="5269188" cy="523139"/>
          </a:xfrm>
          <a:prstGeom prst="rect">
            <a:avLst/>
          </a:prstGeom>
          <a:noFill/>
        </p:spPr>
        <p:txBody>
          <a:bodyPr wrap="none" lIns="91352" tIns="45680" rIns="91352" bIns="45680" rtlCol="0">
            <a:spAutoFit/>
          </a:bodyPr>
          <a:lstStyle/>
          <a:p>
            <a:r>
              <a:rPr lang="en-GB" sz="2800" dirty="0" smtClean="0"/>
              <a:t>RD51 Achievements and Highlights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2812" y="6492875"/>
            <a:ext cx="2133600" cy="365125"/>
          </a:xfrm>
        </p:spPr>
        <p:txBody>
          <a:bodyPr/>
          <a:lstStyle/>
          <a:p>
            <a:fld id="{61888546-7AC5-46E9-927F-045826FB854A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515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6201" y="381000"/>
            <a:ext cx="7239000" cy="24575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" y="0"/>
            <a:ext cx="4184066" cy="371385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en-US" dirty="0" smtClean="0"/>
              <a:t>EP-DT-DD GDD Laboratory (Detector R&amp;D)</a:t>
            </a:r>
            <a:endParaRPr lang="en-US" dirty="0"/>
          </a:p>
        </p:txBody>
      </p:sp>
      <p:pic>
        <p:nvPicPr>
          <p:cNvPr id="11" name="Picture 5" descr="C:\Users\eoliveri\Desktop\lab\DSCN0929.JPG"/>
          <p:cNvPicPr>
            <a:picLocks noChangeAspect="1" noChangeArrowheads="1"/>
          </p:cNvPicPr>
          <p:nvPr/>
        </p:nvPicPr>
        <p:blipFill>
          <a:blip r:embed="rId3" cstate="print"/>
          <a:srcRect r="17783"/>
          <a:stretch>
            <a:fillRect/>
          </a:stretch>
        </p:blipFill>
        <p:spPr bwMode="auto">
          <a:xfrm>
            <a:off x="5872844" y="4419600"/>
            <a:ext cx="832757" cy="82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4572000" y="4114801"/>
            <a:ext cx="1208331" cy="343475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en-US" sz="1600" dirty="0"/>
              <a:t>Clean Room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43912" y="4114801"/>
            <a:ext cx="1144106" cy="343475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en-US" sz="1600" dirty="0"/>
              <a:t>Workshops</a:t>
            </a:r>
          </a:p>
        </p:txBody>
      </p:sp>
      <p:grpSp>
        <p:nvGrpSpPr>
          <p:cNvPr id="55" name="Group 54"/>
          <p:cNvGrpSpPr/>
          <p:nvPr/>
        </p:nvGrpSpPr>
        <p:grpSpPr>
          <a:xfrm rot="16200000">
            <a:off x="6148770" y="1508104"/>
            <a:ext cx="4085464" cy="1905003"/>
            <a:chOff x="4945467" y="96796"/>
            <a:chExt cx="4085464" cy="1905003"/>
          </a:xfrm>
        </p:grpSpPr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</a:blip>
            <a:srcRect/>
            <a:stretch>
              <a:fillRect/>
            </a:stretch>
          </p:blipFill>
          <p:spPr bwMode="auto">
            <a:xfrm>
              <a:off x="4953000" y="228600"/>
              <a:ext cx="4077931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TextBox 24"/>
            <p:cNvSpPr txBox="1"/>
            <p:nvPr/>
          </p:nvSpPr>
          <p:spPr>
            <a:xfrm rot="5400000">
              <a:off x="7162800" y="1493807"/>
              <a:ext cx="7697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Workshops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5400000">
              <a:off x="5130472" y="833727"/>
              <a:ext cx="1812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Laboratory (140m</a:t>
              </a:r>
              <a:r>
                <a:rPr lang="en-US" sz="1600" baseline="30000" dirty="0"/>
                <a:t>2</a:t>
              </a:r>
              <a:r>
                <a:rPr lang="en-US" sz="1600" dirty="0"/>
                <a:t>)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 rot="5400000">
              <a:off x="4953001" y="971490"/>
              <a:ext cx="53893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Clean </a:t>
              </a:r>
            </a:p>
            <a:p>
              <a:r>
                <a:rPr lang="en-US" sz="1000" dirty="0"/>
                <a:t>Room</a:t>
              </a:r>
            </a:p>
            <a:p>
              <a:r>
                <a:rPr lang="en-US" sz="1000" dirty="0"/>
                <a:t>(17m</a:t>
              </a:r>
              <a:r>
                <a:rPr lang="en-US" sz="1000" baseline="30000" dirty="0"/>
                <a:t>2</a:t>
              </a:r>
              <a:r>
                <a:rPr lang="en-US" sz="1000" dirty="0"/>
                <a:t>)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 rot="5400000">
              <a:off x="8119016" y="1301446"/>
              <a:ext cx="8467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Meeting and</a:t>
              </a:r>
            </a:p>
            <a:p>
              <a:r>
                <a:rPr lang="en-US" sz="1000" dirty="0"/>
                <a:t>Visitors </a:t>
              </a:r>
            </a:p>
            <a:p>
              <a:r>
                <a:rPr lang="en-US" sz="1000" dirty="0"/>
                <a:t>Room</a:t>
              </a:r>
            </a:p>
          </p:txBody>
        </p:sp>
      </p:grp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 cstate="print"/>
          <a:srcRect l="17098" r="10233"/>
          <a:stretch>
            <a:fillRect/>
          </a:stretch>
        </p:blipFill>
        <p:spPr bwMode="auto">
          <a:xfrm>
            <a:off x="97973" y="4419600"/>
            <a:ext cx="832757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5"/>
          <p:cNvPicPr>
            <a:picLocks noChangeAspect="1" noChangeArrowheads="1"/>
          </p:cNvPicPr>
          <p:nvPr/>
        </p:nvPicPr>
        <p:blipFill>
          <a:blip r:embed="rId6" cstate="print"/>
          <a:srcRect r="28542"/>
          <a:stretch>
            <a:fillRect/>
          </a:stretch>
        </p:blipFill>
        <p:spPr bwMode="auto">
          <a:xfrm>
            <a:off x="2721430" y="4419600"/>
            <a:ext cx="783771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16"/>
          <p:cNvPicPr>
            <a:picLocks noChangeAspect="1" noChangeArrowheads="1"/>
          </p:cNvPicPr>
          <p:nvPr/>
        </p:nvPicPr>
        <p:blipFill>
          <a:blip r:embed="rId7" cstate="print"/>
          <a:srcRect l="5633" r="38569"/>
          <a:stretch>
            <a:fillRect/>
          </a:stretch>
        </p:blipFill>
        <p:spPr bwMode="auto">
          <a:xfrm>
            <a:off x="990600" y="4419600"/>
            <a:ext cx="636814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/>
          <p:nvPr/>
        </p:nvSpPr>
        <p:spPr>
          <a:xfrm>
            <a:off x="21770" y="4096584"/>
            <a:ext cx="3479975" cy="34347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1600" dirty="0"/>
              <a:t>Active (X-Ray) and Radioactive Sources</a:t>
            </a:r>
          </a:p>
        </p:txBody>
      </p:sp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8" cstate="print"/>
          <a:srcRect l="-6968" r="-4520"/>
          <a:stretch>
            <a:fillRect/>
          </a:stretch>
        </p:blipFill>
        <p:spPr bwMode="auto">
          <a:xfrm>
            <a:off x="3505201" y="4419600"/>
            <a:ext cx="783771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3268592" y="4081047"/>
            <a:ext cx="1408783" cy="34347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1600" dirty="0"/>
              <a:t>Cosmic Stands</a:t>
            </a:r>
          </a:p>
        </p:txBody>
      </p:sp>
      <p:pic>
        <p:nvPicPr>
          <p:cNvPr id="40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06169" y="5806440"/>
            <a:ext cx="729405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>
          <a:xfrm>
            <a:off x="4267200" y="5452647"/>
            <a:ext cx="2093794" cy="34347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1600" dirty="0"/>
              <a:t>Vacuum &amp; Gas System</a:t>
            </a: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9744" y="5791200"/>
            <a:ext cx="756784" cy="82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11" cstate="print"/>
          <a:srcRect r="23540"/>
          <a:stretch>
            <a:fillRect/>
          </a:stretch>
        </p:blipFill>
        <p:spPr bwMode="auto">
          <a:xfrm>
            <a:off x="914401" y="5791200"/>
            <a:ext cx="1066800" cy="82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TextBox 43"/>
          <p:cNvSpPr txBox="1"/>
          <p:nvPr/>
        </p:nvSpPr>
        <p:spPr>
          <a:xfrm>
            <a:off x="62841" y="5372100"/>
            <a:ext cx="1709040" cy="34347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1600" dirty="0"/>
              <a:t>MPGD Electronics </a:t>
            </a: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12" cstate="print"/>
          <a:srcRect l="3925" r="5651" b="13253"/>
          <a:stretch>
            <a:fillRect/>
          </a:stretch>
        </p:blipFill>
        <p:spPr bwMode="auto">
          <a:xfrm>
            <a:off x="2035630" y="5791200"/>
            <a:ext cx="783771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1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34842" y="3157954"/>
            <a:ext cx="1117958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14" cstate="print"/>
          <a:srcRect l="13291" r="6961"/>
          <a:stretch>
            <a:fillRect/>
          </a:stretch>
        </p:blipFill>
        <p:spPr bwMode="auto">
          <a:xfrm>
            <a:off x="1295401" y="3157954"/>
            <a:ext cx="885504" cy="82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47"/>
          <p:cNvPicPr>
            <a:picLocks noChangeAspect="1" noChangeArrowheads="1"/>
          </p:cNvPicPr>
          <p:nvPr/>
        </p:nvPicPr>
        <p:blipFill>
          <a:blip r:embed="rId15" cstate="print"/>
          <a:srcRect l="14661" t="17310" r="13504"/>
          <a:stretch>
            <a:fillRect/>
          </a:stretch>
        </p:blipFill>
        <p:spPr bwMode="auto">
          <a:xfrm>
            <a:off x="76200" y="3157954"/>
            <a:ext cx="1175657" cy="82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TextBox 48"/>
          <p:cNvSpPr txBox="1"/>
          <p:nvPr/>
        </p:nvSpPr>
        <p:spPr>
          <a:xfrm>
            <a:off x="1" y="2850178"/>
            <a:ext cx="3965046" cy="34347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1600" dirty="0"/>
              <a:t>Permanent Users (ALICE, ATLAS, ESS) station</a:t>
            </a: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16" cstate="print"/>
          <a:srcRect r="11581"/>
          <a:stretch>
            <a:fillRect/>
          </a:stretch>
        </p:blipFill>
        <p:spPr bwMode="auto">
          <a:xfrm>
            <a:off x="1676400" y="4419600"/>
            <a:ext cx="979714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TextBox 55"/>
          <p:cNvSpPr txBox="1"/>
          <p:nvPr/>
        </p:nvSpPr>
        <p:spPr>
          <a:xfrm>
            <a:off x="3951515" y="2819401"/>
            <a:ext cx="3048800" cy="34347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1600" dirty="0"/>
              <a:t>Temporary Users Working station</a:t>
            </a: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103915" y="3157954"/>
            <a:ext cx="1039388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301782" y="5806440"/>
            <a:ext cx="565618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9" cstate="print"/>
          <a:srcRect l="9172" r="8282"/>
          <a:stretch>
            <a:fillRect/>
          </a:stretch>
        </p:blipFill>
        <p:spPr bwMode="auto">
          <a:xfrm>
            <a:off x="5823857" y="3157954"/>
            <a:ext cx="881744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34"/>
          <p:cNvPicPr>
            <a:picLocks noChangeAspect="1" noChangeArrowheads="1"/>
          </p:cNvPicPr>
          <p:nvPr/>
        </p:nvPicPr>
        <p:blipFill>
          <a:blip r:embed="rId20" cstate="print"/>
          <a:srcRect l="13246" r="20521"/>
          <a:stretch>
            <a:fillRect/>
          </a:stretch>
        </p:blipFill>
        <p:spPr bwMode="auto">
          <a:xfrm>
            <a:off x="4751615" y="4419600"/>
            <a:ext cx="734786" cy="82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5181601" y="3157954"/>
            <a:ext cx="605623" cy="82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895600" y="5791200"/>
            <a:ext cx="1195973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TextBox 50"/>
          <p:cNvSpPr txBox="1"/>
          <p:nvPr/>
        </p:nvSpPr>
        <p:spPr>
          <a:xfrm>
            <a:off x="2590801" y="5410200"/>
            <a:ext cx="1557769" cy="34347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1600" dirty="0"/>
              <a:t>Optical Readout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712660" y="5028963"/>
            <a:ext cx="3278940" cy="1600438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/>
            <a:r>
              <a:rPr lang="en-US" sz="1400" dirty="0"/>
              <a:t>Technical support </a:t>
            </a:r>
          </a:p>
          <a:p>
            <a:pPr algn="r"/>
            <a:r>
              <a:rPr lang="en-US" sz="1400" dirty="0"/>
              <a:t>MPGD Detectors</a:t>
            </a:r>
          </a:p>
          <a:p>
            <a:pPr algn="r"/>
            <a:r>
              <a:rPr lang="en-US" sz="1400" dirty="0"/>
              <a:t>Gas system and services</a:t>
            </a:r>
          </a:p>
          <a:p>
            <a:pPr algn="r"/>
            <a:r>
              <a:rPr lang="en-US" sz="1400" dirty="0"/>
              <a:t>MPGD Readout electronics</a:t>
            </a:r>
          </a:p>
          <a:p>
            <a:pPr algn="r"/>
            <a:r>
              <a:rPr lang="en-US" sz="1400" dirty="0"/>
              <a:t>Radioactive Sources</a:t>
            </a:r>
          </a:p>
          <a:p>
            <a:pPr algn="r"/>
            <a:r>
              <a:rPr lang="en-US" sz="1400" dirty="0"/>
              <a:t>Interface with CERN services (RP, gas, metrology, irradiation facilities,…)</a:t>
            </a:r>
          </a:p>
        </p:txBody>
      </p:sp>
      <p:sp>
        <p:nvSpPr>
          <p:cNvPr id="52" name="Slide Number Placeholder 5"/>
          <p:cNvSpPr txBox="1">
            <a:spLocks/>
          </p:cNvSpPr>
          <p:nvPr/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en-US"/>
            </a:defPPr>
            <a:lvl1pPr marL="0" algn="r" defTabSz="91430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1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888546-7AC5-46E9-927F-045826FB85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601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1" y="228601"/>
            <a:ext cx="8610600" cy="6524863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r>
              <a:rPr lang="en-US" sz="1400" b="1" i="1" dirty="0"/>
              <a:t>Permanent setup: 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ATLAS NSW Micromegas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ALICE TPC Upgrade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ESS </a:t>
            </a:r>
            <a:r>
              <a:rPr lang="en-US" sz="1400" b="1" i="1" dirty="0"/>
              <a:t/>
            </a:r>
            <a:br>
              <a:rPr lang="en-US" sz="1400" b="1" i="1" dirty="0"/>
            </a:br>
            <a:r>
              <a:rPr lang="en-US" sz="1400" b="1" i="1" dirty="0"/>
              <a:t>Temporary setup: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CRAD Gamma Ray Imaging for Medical Application (G. Norberg): Characterization of the transparency of a focusing field shaper.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COMPASS RICH (</a:t>
            </a:r>
            <a:r>
              <a:rPr lang="en-US" sz="1200" dirty="0" err="1"/>
              <a:t>S.Levorato,M</a:t>
            </a:r>
            <a:r>
              <a:rPr lang="en-US" sz="1200" dirty="0"/>
              <a:t>. Alexeev): Data readout with SRS/APV and Commissioning at high rate of final electronics.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LHCb</a:t>
            </a:r>
            <a:r>
              <a:rPr lang="en-US" sz="1200" dirty="0"/>
              <a:t> </a:t>
            </a:r>
            <a:r>
              <a:rPr lang="en-US" sz="1200" dirty="0" err="1"/>
              <a:t>Scifi</a:t>
            </a:r>
            <a:r>
              <a:rPr lang="en-US" sz="1200" dirty="0"/>
              <a:t> (</a:t>
            </a:r>
            <a:r>
              <a:rPr lang="en-US" sz="1200" dirty="0" err="1"/>
              <a:t>L.Gavardi</a:t>
            </a:r>
            <a:r>
              <a:rPr lang="en-US" sz="1200" dirty="0"/>
              <a:t>, </a:t>
            </a:r>
            <a:r>
              <a:rPr lang="en-US" sz="1200" dirty="0" err="1"/>
              <a:t>C.Joram</a:t>
            </a:r>
            <a:r>
              <a:rPr lang="en-US" sz="1200" dirty="0"/>
              <a:t>): Aging test of Fibers under X-Ray Irradiation.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SCREAM (</a:t>
            </a:r>
            <a:r>
              <a:rPr lang="en-US" sz="1200" dirty="0" err="1"/>
              <a:t>M.Chefdeville</a:t>
            </a:r>
            <a:r>
              <a:rPr lang="en-US" sz="1200" dirty="0"/>
              <a:t>, T. Geralis): Embedded pad resistor micromegas for calorimetry - rate capabilities.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Texas University (</a:t>
            </a:r>
            <a:r>
              <a:rPr lang="en-US" sz="1200" dirty="0" err="1"/>
              <a:t>J.Medford</a:t>
            </a:r>
            <a:r>
              <a:rPr lang="en-US" sz="1200" dirty="0"/>
              <a:t>, </a:t>
            </a:r>
            <a:r>
              <a:rPr lang="en-US" sz="1200" dirty="0" err="1"/>
              <a:t>J.Yu</a:t>
            </a:r>
            <a:r>
              <a:rPr lang="en-US" sz="1200" dirty="0"/>
              <a:t>): Peritoneal </a:t>
            </a:r>
            <a:r>
              <a:rPr lang="en-US" sz="1200" dirty="0" err="1"/>
              <a:t>Carcinomatosis</a:t>
            </a:r>
            <a:r>
              <a:rPr lang="en-US" sz="1200" dirty="0"/>
              <a:t> II Tumor Mapping with GEM, - SRS and APV readout (hardware and remote support).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NA64-P348 (D. Banerjee): SRS/APV25 with resistive micromegas and genetic readout.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CAPP/IBS (</a:t>
            </a:r>
            <a:r>
              <a:rPr lang="en-US" sz="1200" dirty="0" err="1"/>
              <a:t>S.Park</a:t>
            </a:r>
            <a:r>
              <a:rPr lang="en-US" sz="1200" dirty="0"/>
              <a:t>): </a:t>
            </a:r>
            <a:r>
              <a:rPr lang="en-US" sz="1200" dirty="0" err="1"/>
              <a:t>Polarimeter</a:t>
            </a:r>
            <a:r>
              <a:rPr lang="en-US" sz="1200" dirty="0"/>
              <a:t> Detector development using GEM technology for Proton EDM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Measurement - SRS and APV25 on detector measurement and software support.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University of </a:t>
            </a:r>
            <a:r>
              <a:rPr lang="en-US" sz="1200" dirty="0" err="1"/>
              <a:t>Tessaloniki</a:t>
            </a:r>
            <a:r>
              <a:rPr lang="en-US" sz="1200" dirty="0"/>
              <a:t> (G. </a:t>
            </a:r>
            <a:r>
              <a:rPr lang="en-US" sz="1200" dirty="0" err="1"/>
              <a:t>Fanurakis</a:t>
            </a:r>
            <a:r>
              <a:rPr lang="en-US" sz="1200" dirty="0"/>
              <a:t>, S. Tzamarias): Cosmic Ray Shower Detection with Large TPC micromegas and R-Phi Micromegas for Proton EDM Measurement 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Dubna</a:t>
            </a:r>
            <a:r>
              <a:rPr lang="en-US" sz="1200" dirty="0"/>
              <a:t> (V </a:t>
            </a:r>
            <a:r>
              <a:rPr lang="en-US" sz="1200" dirty="0" err="1"/>
              <a:t>Karzhavin</a:t>
            </a:r>
            <a:r>
              <a:rPr lang="en-US" sz="1200" dirty="0"/>
              <a:t>, S. </a:t>
            </a:r>
            <a:r>
              <a:rPr lang="en-US" sz="1200" dirty="0" err="1"/>
              <a:t>Vassiliev</a:t>
            </a:r>
            <a:r>
              <a:rPr lang="en-US" sz="1200" dirty="0"/>
              <a:t>): BM@N Central Tracker with GEM - Test on Large Area Triple GEM-NS2 technique.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Lebedev</a:t>
            </a:r>
            <a:r>
              <a:rPr lang="en-US" sz="1200" dirty="0"/>
              <a:t> Physical Institute (</a:t>
            </a:r>
            <a:r>
              <a:rPr lang="en-US" sz="1200" dirty="0" err="1"/>
              <a:t>M.Negodaev</a:t>
            </a:r>
            <a:r>
              <a:rPr lang="en-US" sz="1200" dirty="0"/>
              <a:t>): Gas electron multiplier based on laser-perforated CVD diamond film - Operation of the detector and resistivity measurements.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Uludag</a:t>
            </a:r>
            <a:r>
              <a:rPr lang="en-US" sz="1200" dirty="0"/>
              <a:t> University (Y. Kalkan): PI polyamide Conductivity Measurements.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Lund University (J. Cederkall): Large TPC for Active Target Nuclear Reaction - Introduction to assembly and basic operation of GEM detector.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PSI, </a:t>
            </a:r>
            <a:r>
              <a:rPr lang="en-US" sz="1200" dirty="0" err="1"/>
              <a:t>nanodosimetry</a:t>
            </a:r>
            <a:endParaRPr lang="en-US" sz="1200" dirty="0"/>
          </a:p>
          <a:p>
            <a:pPr>
              <a:buFont typeface="Arial" pitchFamily="34" charset="0"/>
              <a:buChar char="•"/>
            </a:pPr>
            <a:r>
              <a:rPr lang="en-US" sz="1200" dirty="0"/>
              <a:t> LSBB (T. Serre, I. Lazaro): T2DM2 Temporal Tomography </a:t>
            </a:r>
            <a:r>
              <a:rPr lang="en-US" sz="1200" dirty="0" err="1"/>
              <a:t>Densitometric</a:t>
            </a:r>
            <a:r>
              <a:rPr lang="en-US" sz="1200" dirty="0"/>
              <a:t> by the Measure of </a:t>
            </a:r>
            <a:r>
              <a:rPr lang="en-US" sz="1200" dirty="0" err="1"/>
              <a:t>Muons</a:t>
            </a:r>
            <a:r>
              <a:rPr lang="en-US" sz="1200" dirty="0"/>
              <a:t> - Self Triggering (Mesh Signal) micromegas and SRS/APV25 readout.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Neutrons detectors for gas monitoring (NA62)</a:t>
            </a:r>
          </a:p>
          <a:p>
            <a:r>
              <a:rPr lang="en-US" sz="1400" b="1" i="1" dirty="0"/>
              <a:t/>
            </a:r>
            <a:br>
              <a:rPr lang="en-US" sz="1400" b="1" i="1" dirty="0"/>
            </a:br>
            <a:r>
              <a:rPr lang="en-US" sz="1400" b="1" i="1" dirty="0"/>
              <a:t>Support to external companies: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CAEN (A. </a:t>
            </a:r>
            <a:r>
              <a:rPr lang="en-US" sz="1200" dirty="0" err="1"/>
              <a:t>Iovine</a:t>
            </a:r>
            <a:r>
              <a:rPr lang="en-US" sz="1200" dirty="0"/>
              <a:t>, </a:t>
            </a:r>
            <a:r>
              <a:rPr lang="en-US" sz="1200" dirty="0" err="1"/>
              <a:t>F.Neri</a:t>
            </a:r>
            <a:r>
              <a:rPr lang="en-US" sz="1200" dirty="0"/>
              <a:t>): Multi channel high voltage power supply for Triple/Quadruple GEMs detectors (CMS/ALICE)- Test on small prototype.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Prisma</a:t>
            </a:r>
            <a:r>
              <a:rPr lang="en-US" sz="1200" dirty="0"/>
              <a:t> (K. Panagiotis): Support for the SRS/ADC cards validation tests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eicSys (T. Jezynski, W. Jalmuzna): Support on the test (commissioning with the standard SRS software) for SRS ATCA and APV25 for standalone chips and on-detectors tests. </a:t>
            </a:r>
          </a:p>
        </p:txBody>
      </p:sp>
      <p:sp>
        <p:nvSpPr>
          <p:cNvPr id="3" name="Slide Number Placeholder 5"/>
          <p:cNvSpPr txBox="1">
            <a:spLocks/>
          </p:cNvSpPr>
          <p:nvPr/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en-US"/>
            </a:defPPr>
            <a:lvl1pPr marL="0" algn="r" defTabSz="91430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1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888546-7AC5-46E9-927F-045826FB85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9400" y="76200"/>
            <a:ext cx="6019800" cy="4616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2400" dirty="0" smtClean="0"/>
              <a:t>List of activities </a:t>
            </a:r>
            <a:r>
              <a:rPr lang="en-US" sz="2400" dirty="0"/>
              <a:t>in the GDD/RD51 </a:t>
            </a:r>
            <a:r>
              <a:rPr lang="en-US" sz="2400" dirty="0" smtClean="0"/>
              <a:t>Laboratory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RD51 Resources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sz="2200" b="1" dirty="0" smtClean="0">
                <a:solidFill>
                  <a:srgbClr val="000000"/>
                </a:solidFill>
              </a:rPr>
              <a:t>Internal Collaboration resources</a:t>
            </a:r>
          </a:p>
          <a:p>
            <a:pPr lvl="1"/>
            <a:r>
              <a:rPr lang="en-US" sz="2200" dirty="0" smtClean="0"/>
              <a:t>F</a:t>
            </a:r>
            <a:r>
              <a:rPr lang="en-US" sz="1900" dirty="0" smtClean="0"/>
              <a:t>rom Collaboration fees, ~ 200 k CHF/year</a:t>
            </a:r>
          </a:p>
          <a:p>
            <a:pPr lvl="1"/>
            <a:r>
              <a:rPr lang="en-US" sz="1900" dirty="0" smtClean="0"/>
              <a:t>Used for : </a:t>
            </a:r>
          </a:p>
          <a:p>
            <a:pPr lvl="2"/>
            <a:r>
              <a:rPr lang="en-US" sz="1700" dirty="0" smtClean="0"/>
              <a:t>Support of 1 scientist dedicated to tools</a:t>
            </a:r>
          </a:p>
          <a:p>
            <a:pPr lvl="2"/>
            <a:r>
              <a:rPr lang="en-US" sz="1700" dirty="0" smtClean="0"/>
              <a:t>Support (material) for the SRS development</a:t>
            </a:r>
          </a:p>
          <a:p>
            <a:pPr lvl="2"/>
            <a:r>
              <a:rPr lang="en-US" sz="1700" dirty="0" smtClean="0"/>
              <a:t>Schools, MPGD conferences, RD51 meetings</a:t>
            </a:r>
          </a:p>
          <a:p>
            <a:pPr lvl="2"/>
            <a:r>
              <a:rPr lang="en-US" sz="1700" dirty="0" smtClean="0"/>
              <a:t>RD51 </a:t>
            </a:r>
            <a:r>
              <a:rPr lang="en-US" sz="1700" dirty="0" smtClean="0"/>
              <a:t>infrastructure </a:t>
            </a:r>
            <a:r>
              <a:rPr lang="en-US" sz="1700" dirty="0" smtClean="0"/>
              <a:t>(lab, test beam equipment)</a:t>
            </a:r>
          </a:p>
          <a:p>
            <a:pPr lvl="2"/>
            <a:r>
              <a:rPr lang="en-US" sz="1700" dirty="0" smtClean="0"/>
              <a:t>Limited punctual support to starting R&amp;Ds (common projects)</a:t>
            </a:r>
          </a:p>
          <a:p>
            <a:r>
              <a:rPr lang="en-US" sz="2200" b="1" dirty="0" smtClean="0">
                <a:solidFill>
                  <a:srgbClr val="000000"/>
                </a:solidFill>
              </a:rPr>
              <a:t>CERN resources</a:t>
            </a:r>
          </a:p>
          <a:p>
            <a:pPr lvl="1"/>
            <a:r>
              <a:rPr lang="en-US" sz="1900" dirty="0" smtClean="0"/>
              <a:t>2.5 staffs (including 2 physicists)</a:t>
            </a:r>
          </a:p>
          <a:p>
            <a:pPr lvl="1"/>
            <a:r>
              <a:rPr lang="en-US" sz="1900" dirty="0" smtClean="0"/>
              <a:t>CERN EP Budget to CERN group in RD51</a:t>
            </a:r>
          </a:p>
          <a:p>
            <a:pPr lvl="1"/>
            <a:r>
              <a:rPr lang="en-US" sz="1900" dirty="0" smtClean="0"/>
              <a:t>EP DT MPT workshop &amp; GDD lab infrastructure</a:t>
            </a:r>
          </a:p>
          <a:p>
            <a:r>
              <a:rPr lang="en-US" sz="2200" b="1" dirty="0" smtClean="0">
                <a:solidFill>
                  <a:srgbClr val="000000"/>
                </a:solidFill>
              </a:rPr>
              <a:t>External resources</a:t>
            </a:r>
          </a:p>
          <a:p>
            <a:pPr lvl="1"/>
            <a:r>
              <a:rPr lang="en-US" sz="1900" dirty="0" smtClean="0"/>
              <a:t>BrightnESS: 4 students/postdocs </a:t>
            </a:r>
            <a:r>
              <a:rPr lang="en-US" sz="1900" dirty="0"/>
              <a:t>(</a:t>
            </a:r>
            <a:r>
              <a:rPr lang="en-US" sz="1900" dirty="0" smtClean="0"/>
              <a:t>CERN based) from ESS</a:t>
            </a:r>
          </a:p>
          <a:p>
            <a:pPr lvl="1"/>
            <a:r>
              <a:rPr lang="en-US" sz="1900" dirty="0" smtClean="0"/>
              <a:t>AIDA2020 resources to MPGD activities, in total ~500 k€</a:t>
            </a:r>
          </a:p>
          <a:p>
            <a:pPr lvl="1"/>
            <a:r>
              <a:rPr lang="en-US" sz="1900" b="1" dirty="0" smtClean="0"/>
              <a:t>The resources of the participating Institutions for the specific MPGD projects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en-US"/>
            </a:defPPr>
            <a:lvl1pPr marL="0" algn="r" defTabSz="91430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1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888546-7AC5-46E9-927F-045826FB85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723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705" y="1121332"/>
            <a:ext cx="8251095" cy="435133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dirty="0"/>
              <a:t>The Collaboration would like to ask LHCC for </a:t>
            </a:r>
            <a:r>
              <a:rPr lang="en-US" sz="1800" dirty="0" smtClean="0"/>
              <a:t>continuation of:</a:t>
            </a:r>
            <a:endParaRPr lang="en-US" sz="1800" dirty="0"/>
          </a:p>
          <a:p>
            <a:r>
              <a:rPr lang="en-US" sz="1800" dirty="0" smtClean="0"/>
              <a:t>Access </a:t>
            </a:r>
            <a:r>
              <a:rPr lang="en-US" sz="1800" dirty="0"/>
              <a:t>to </a:t>
            </a:r>
            <a:r>
              <a:rPr lang="en-US" sz="1800" dirty="0" smtClean="0"/>
              <a:t>SPS H4 test </a:t>
            </a:r>
            <a:r>
              <a:rPr lang="en-US" sz="1800" dirty="0"/>
              <a:t>beam facility (including the possibility to keep “semi-permanent” setup) </a:t>
            </a:r>
          </a:p>
          <a:p>
            <a:r>
              <a:rPr lang="en-US" sz="1800" dirty="0"/>
              <a:t>Access to CERN </a:t>
            </a:r>
            <a:r>
              <a:rPr lang="en-US" sz="1800" dirty="0" smtClean="0"/>
              <a:t>PH-DT MPT (Micro Pattern Technology) Workshop </a:t>
            </a:r>
            <a:r>
              <a:rPr lang="en-US" sz="1800" dirty="0"/>
              <a:t>(similar to present availability level) </a:t>
            </a:r>
          </a:p>
          <a:p>
            <a:r>
              <a:rPr lang="en-US" sz="1800" dirty="0" smtClean="0"/>
              <a:t>Access </a:t>
            </a:r>
            <a:r>
              <a:rPr lang="en-US" sz="1800" dirty="0"/>
              <a:t>to central computing resources for MPGD </a:t>
            </a:r>
            <a:r>
              <a:rPr lang="en-US" sz="1800" dirty="0" smtClean="0"/>
              <a:t>simulations</a:t>
            </a:r>
          </a:p>
          <a:p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And:</a:t>
            </a:r>
          </a:p>
          <a:p>
            <a:r>
              <a:rPr lang="en-US" sz="1800" dirty="0" smtClean="0"/>
              <a:t>Extra space for electronics laboratory </a:t>
            </a:r>
            <a:r>
              <a:rPr lang="en-US" sz="1800" dirty="0" smtClean="0"/>
              <a:t>(50 m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) for </a:t>
            </a:r>
            <a:r>
              <a:rPr lang="en-US" sz="1800" dirty="0" smtClean="0"/>
              <a:t>development near to the detector laboratory to facilitate the advances on the new activities (VMM FE chip in particular).</a:t>
            </a:r>
          </a:p>
          <a:p>
            <a:r>
              <a:rPr lang="en-US" sz="1800" dirty="0" smtClean="0"/>
              <a:t>Extra office </a:t>
            </a:r>
            <a:r>
              <a:rPr lang="en-US" sz="1800" dirty="0" smtClean="0"/>
              <a:t>(</a:t>
            </a:r>
            <a:r>
              <a:rPr lang="en-US" sz="1800" dirty="0" smtClean="0"/>
              <a:t>for RD51 members, visitors and students)</a:t>
            </a:r>
          </a:p>
          <a:p>
            <a:endParaRPr lang="en-US" sz="1600" dirty="0" smtClean="0"/>
          </a:p>
          <a:p>
            <a:pPr algn="ctr"/>
            <a:endParaRPr lang="en-GB" sz="1600" b="1" dirty="0">
              <a:solidFill>
                <a:schemeClr val="tx2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RD51 Request 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en-US"/>
            </a:defPPr>
            <a:lvl1pPr marL="0" algn="r" defTabSz="91430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1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888546-7AC5-46E9-927F-045826FB85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256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" descr="http://indico.cern.ch/conferenceDisplay.py/getPic?picId=3&amp;confId=1106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4317" y="3964567"/>
            <a:ext cx="1519503" cy="983208"/>
          </a:xfrm>
          <a:prstGeom prst="rect">
            <a:avLst/>
          </a:prstGeom>
          <a:noFill/>
        </p:spPr>
      </p:pic>
      <p:pic>
        <p:nvPicPr>
          <p:cNvPr id="42" name="Picture 2" descr="D:\Paul\RD51\WG1\LargeDetectors\meetingJan2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587" y="3680941"/>
            <a:ext cx="1094763" cy="89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Arrow Connector 21"/>
          <p:cNvCxnSpPr/>
          <p:nvPr/>
        </p:nvCxnSpPr>
        <p:spPr>
          <a:xfrm flipH="1">
            <a:off x="2231740" y="3464917"/>
            <a:ext cx="1921160" cy="18002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3599893" y="2744837"/>
            <a:ext cx="1944216" cy="792088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4020846" y="2812489"/>
            <a:ext cx="1062049" cy="569383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 dirty="0">
                <a:solidFill>
                  <a:srgbClr val="000000"/>
                </a:solidFill>
              </a:rPr>
              <a:t>RD51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08" y="634447"/>
            <a:ext cx="2611880" cy="590064"/>
          </a:xfrm>
          <a:prstGeom prst="rect">
            <a:avLst/>
          </a:prstGeom>
          <a:solidFill>
            <a:schemeClr val="bg1"/>
          </a:solidFill>
        </p:spPr>
        <p:txBody>
          <a:bodyPr wrap="square" lIns="91435" tIns="45718" rIns="91435" bIns="45718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rgbClr val="000000"/>
                </a:solidFill>
              </a:rPr>
              <a:t>Technological Aspects</a:t>
            </a:r>
          </a:p>
          <a:p>
            <a:r>
              <a:rPr lang="en-GB" sz="1600" dirty="0">
                <a:solidFill>
                  <a:srgbClr val="000000"/>
                </a:solidFill>
              </a:rPr>
              <a:t>New Detector Structures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76444" y="2872606"/>
            <a:ext cx="1960746" cy="838930"/>
          </a:xfrm>
          <a:prstGeom prst="rect">
            <a:avLst/>
          </a:prstGeom>
          <a:solidFill>
            <a:schemeClr val="bg1"/>
          </a:solidFill>
        </p:spPr>
        <p:txBody>
          <a:bodyPr wrap="square" lIns="91435" tIns="45718" rIns="91435" bIns="45718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000000"/>
                </a:solidFill>
              </a:rPr>
              <a:t>Modeling of Physics Processes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Software Tools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501" y="2943155"/>
            <a:ext cx="1602841" cy="615549"/>
          </a:xfrm>
          <a:prstGeom prst="rect">
            <a:avLst/>
          </a:prstGeom>
          <a:solidFill>
            <a:schemeClr val="bg1"/>
          </a:solidFill>
        </p:spPr>
        <p:txBody>
          <a:bodyPr wrap="square" lIns="91435" tIns="45718" rIns="91435" bIns="45718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sz="1600" dirty="0"/>
              <a:t>MPGD Electronics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8909" y="5815109"/>
            <a:ext cx="2348281" cy="590064"/>
          </a:xfrm>
          <a:prstGeom prst="rect">
            <a:avLst/>
          </a:prstGeom>
          <a:solidFill>
            <a:schemeClr val="bg1"/>
          </a:solidFill>
        </p:spPr>
        <p:txBody>
          <a:bodyPr wrap="square" lIns="91435" tIns="45718" rIns="91435" bIns="45718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000000"/>
                </a:solidFill>
              </a:rPr>
              <a:t>Production and Industrialization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9824" y="5940851"/>
            <a:ext cx="2169556" cy="338550"/>
          </a:xfrm>
          <a:prstGeom prst="rect">
            <a:avLst/>
          </a:prstGeom>
          <a:solidFill>
            <a:schemeClr val="bg1"/>
          </a:solidFill>
        </p:spPr>
        <p:txBody>
          <a:bodyPr wrap="square" lIns="91435" tIns="45718" rIns="91435" bIns="45718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000000"/>
                </a:solidFill>
              </a:rPr>
              <a:t>Common Test Facilities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3248893"/>
            <a:ext cx="1728192" cy="100811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2" idx="2"/>
          </p:cNvCxnSpPr>
          <p:nvPr/>
        </p:nvCxnSpPr>
        <p:spPr>
          <a:xfrm flipH="1">
            <a:off x="1539280" y="3140881"/>
            <a:ext cx="2060612" cy="4438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59732" y="2704768"/>
            <a:ext cx="781273" cy="400105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</a:rPr>
              <a:t>WG5:</a:t>
            </a:r>
            <a:endParaRPr lang="fr-FR" sz="2000" b="1" dirty="0">
              <a:solidFill>
                <a:srgbClr val="0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544109" y="3176885"/>
            <a:ext cx="1632335" cy="838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92180" y="3280832"/>
            <a:ext cx="781273" cy="400105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</a:rPr>
              <a:t>WG4:</a:t>
            </a:r>
            <a:endParaRPr lang="fr-FR" sz="2000" b="1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004556" y="1520701"/>
            <a:ext cx="1522679" cy="129178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1"/>
          </p:cNvCxnSpPr>
          <p:nvPr/>
        </p:nvCxnSpPr>
        <p:spPr>
          <a:xfrm flipH="1" flipV="1">
            <a:off x="2511388" y="1736725"/>
            <a:ext cx="1373228" cy="1124111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63788" y="1952749"/>
            <a:ext cx="781273" cy="400105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</a:rPr>
              <a:t>WG1:</a:t>
            </a:r>
            <a:endParaRPr lang="fr-FR" sz="2000" b="1" dirty="0">
              <a:solidFill>
                <a:srgbClr val="000000"/>
              </a:solidFill>
            </a:endParaRPr>
          </a:p>
        </p:txBody>
      </p:sp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6" cstate="print"/>
          <a:srcRect l="7745" r="7745"/>
          <a:stretch>
            <a:fillRect/>
          </a:stretch>
        </p:blipFill>
        <p:spPr bwMode="auto">
          <a:xfrm>
            <a:off x="2477754" y="634447"/>
            <a:ext cx="915495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5558354" y="1520702"/>
            <a:ext cx="781273" cy="400105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</a:rPr>
              <a:t>WG2:</a:t>
            </a:r>
            <a:endParaRPr lang="fr-FR" sz="2000" b="1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184068" y="3464917"/>
            <a:ext cx="2160240" cy="18002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19772" y="4401021"/>
            <a:ext cx="781273" cy="400105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</a:rPr>
              <a:t>WG7:</a:t>
            </a:r>
            <a:endParaRPr lang="fr-FR" sz="2000" b="1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76156" y="4329014"/>
            <a:ext cx="781273" cy="400105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</a:rPr>
              <a:t>WG6:</a:t>
            </a:r>
            <a:endParaRPr lang="fr-FR" sz="2000" b="1" dirty="0">
              <a:solidFill>
                <a:srgbClr val="000000"/>
              </a:solidFill>
            </a:endParaRPr>
          </a:p>
        </p:txBody>
      </p:sp>
      <p:pic>
        <p:nvPicPr>
          <p:cNvPr id="27" name="Picture 26" descr="DSC00469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29290" y="5514576"/>
            <a:ext cx="1571667" cy="11787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220260" y="50800"/>
            <a:ext cx="3081430" cy="523135"/>
          </a:xfrm>
          <a:prstGeom prst="rect">
            <a:avLst/>
          </a:prstGeom>
          <a:noFill/>
        </p:spPr>
        <p:txBody>
          <a:bodyPr wrap="none" lIns="91347" tIns="45678" rIns="91347" bIns="45678" rtlCol="0">
            <a:spAutoFit/>
          </a:bodyPr>
          <a:lstStyle/>
          <a:p>
            <a:r>
              <a:rPr lang="en-GB" sz="2800" b="1" dirty="0"/>
              <a:t>RD51 Collaboration</a:t>
            </a:r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492875"/>
            <a:ext cx="533400" cy="365125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61888546-7AC5-46E9-927F-045826FB854A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38" name="Picture 37" descr="oneshotimage-10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5" y="4903669"/>
            <a:ext cx="1267667" cy="1037182"/>
          </a:xfrm>
          <a:prstGeom prst="rect">
            <a:avLst/>
          </a:prstGeom>
        </p:spPr>
      </p:pic>
      <p:pic>
        <p:nvPicPr>
          <p:cNvPr id="39" name="Picture 38" descr="IMG_0004-2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2" y="5702678"/>
            <a:ext cx="1428337" cy="990648"/>
          </a:xfrm>
          <a:prstGeom prst="rect">
            <a:avLst/>
          </a:prstGeom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464" y="4077661"/>
            <a:ext cx="1566837" cy="121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9000" y="1609525"/>
            <a:ext cx="1307755" cy="1160245"/>
          </a:xfrm>
          <a:prstGeom prst="rect">
            <a:avLst/>
          </a:prstGeom>
        </p:spPr>
      </p:pic>
      <p:pic>
        <p:nvPicPr>
          <p:cNvPr id="43" name="Picture 3" descr="C:\Hans\R&amp;D\RD51\WG52\Production files SRS\Trigger Pickup box\trigger-box on mm-mesh-characteristic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9" y="3728068"/>
            <a:ext cx="1297632" cy="97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3709377" y="4924512"/>
            <a:ext cx="1982524" cy="58477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Applications, Training 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and Dissemination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607" y="1275558"/>
            <a:ext cx="1806555" cy="1354382"/>
          </a:xfrm>
          <a:prstGeom prst="rect">
            <a:avLst/>
          </a:prstGeom>
        </p:spPr>
      </p:pic>
      <p:pic>
        <p:nvPicPr>
          <p:cNvPr id="47" name="Picture 46" descr="DSCN2544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16200000">
            <a:off x="3288414" y="875677"/>
            <a:ext cx="1483358" cy="11125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68926" y="5514577"/>
            <a:ext cx="1034853" cy="1261614"/>
          </a:xfrm>
          <a:prstGeom prst="rect">
            <a:avLst/>
          </a:prstGeom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103779" y="634447"/>
            <a:ext cx="1359240" cy="82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769" y="1401696"/>
            <a:ext cx="1038230" cy="10382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7247" y="507986"/>
            <a:ext cx="2159555" cy="830993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000000"/>
                </a:solidFill>
              </a:rPr>
              <a:t>Detector Physics and 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Performance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RD51 Common Projects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83796" y="5067467"/>
            <a:ext cx="781273" cy="400105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</a:rPr>
              <a:t>WG3:</a:t>
            </a:r>
            <a:endParaRPr lang="fr-FR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31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2667000"/>
            <a:ext cx="8763000" cy="406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Members of  the RD51 Collaboration Management Board (MB):</a:t>
            </a:r>
          </a:p>
          <a:p>
            <a:endParaRPr lang="en-US" sz="1400" b="1" dirty="0" smtClean="0"/>
          </a:p>
          <a:p>
            <a:r>
              <a:rPr lang="en-US" sz="1400" b="1" dirty="0" smtClean="0"/>
              <a:t>two </a:t>
            </a:r>
            <a:r>
              <a:rPr lang="en-US" sz="1400" b="1" dirty="0"/>
              <a:t>Co-Spokespersons: </a:t>
            </a:r>
            <a:r>
              <a:rPr lang="en-US" sz="1400" dirty="0" smtClean="0"/>
              <a:t>Silvia </a:t>
            </a:r>
            <a:r>
              <a:rPr lang="en-US" sz="1400" dirty="0" err="1" smtClean="0"/>
              <a:t>Dalla</a:t>
            </a:r>
            <a:r>
              <a:rPr lang="en-US" sz="1400" dirty="0" smtClean="0"/>
              <a:t> Torre, Leszek Ropelewski</a:t>
            </a:r>
          </a:p>
          <a:p>
            <a:r>
              <a:rPr lang="en-US" sz="1400" b="1" dirty="0" smtClean="0"/>
              <a:t>CB </a:t>
            </a:r>
            <a:r>
              <a:rPr lang="en-US" sz="1400" b="1" dirty="0"/>
              <a:t>Chairperson and its </a:t>
            </a:r>
            <a:r>
              <a:rPr lang="en-US" sz="1400" b="1" dirty="0" smtClean="0"/>
              <a:t>deputy: </a:t>
            </a:r>
            <a:r>
              <a:rPr lang="en-US" sz="1400" dirty="0" err="1"/>
              <a:t>João</a:t>
            </a:r>
            <a:r>
              <a:rPr lang="en-US" sz="1400" dirty="0"/>
              <a:t> </a:t>
            </a:r>
            <a:r>
              <a:rPr lang="en-US" sz="1400" dirty="0" err="1"/>
              <a:t>Veloso</a:t>
            </a:r>
            <a:r>
              <a:rPr lang="en-US" sz="1400" dirty="0" smtClean="0"/>
              <a:t>, </a:t>
            </a:r>
            <a:r>
              <a:rPr lang="en-US" sz="1400" dirty="0" err="1" smtClean="0"/>
              <a:t>Atsuhiko</a:t>
            </a:r>
            <a:r>
              <a:rPr lang="en-US" sz="1400" dirty="0" smtClean="0"/>
              <a:t> Ochi</a:t>
            </a:r>
          </a:p>
          <a:p>
            <a:r>
              <a:rPr lang="en-US" sz="1400" b="1" dirty="0" smtClean="0"/>
              <a:t>Scientific Secretary: </a:t>
            </a:r>
            <a:r>
              <a:rPr lang="en-US" sz="1400" dirty="0" smtClean="0"/>
              <a:t>Maxim Titov</a:t>
            </a:r>
          </a:p>
          <a:p>
            <a:r>
              <a:rPr lang="en-US" sz="1400" b="1" dirty="0" smtClean="0"/>
              <a:t>Technical Coordinator: </a:t>
            </a:r>
            <a:r>
              <a:rPr lang="en-US" sz="1400" dirty="0" smtClean="0"/>
              <a:t>Eraldo Oliveri</a:t>
            </a:r>
          </a:p>
          <a:p>
            <a:r>
              <a:rPr lang="en-US" sz="1400" b="1" dirty="0" smtClean="0"/>
              <a:t>MB </a:t>
            </a:r>
            <a:r>
              <a:rPr lang="en-US" sz="1400" b="1" dirty="0"/>
              <a:t>members: </a:t>
            </a:r>
            <a:r>
              <a:rPr lang="en-US" sz="1400" dirty="0" smtClean="0"/>
              <a:t>Amos </a:t>
            </a:r>
            <a:r>
              <a:rPr lang="en-US" sz="1400" dirty="0" err="1" smtClean="0"/>
              <a:t>Breskin</a:t>
            </a:r>
            <a:r>
              <a:rPr lang="en-US" sz="1400" dirty="0" smtClean="0"/>
              <a:t>, Paul Colas, Klaus </a:t>
            </a:r>
            <a:r>
              <a:rPr lang="en-US" sz="1400" dirty="0" err="1" smtClean="0"/>
              <a:t>Dehmelt</a:t>
            </a:r>
            <a:r>
              <a:rPr lang="en-US" sz="1400" dirty="0" smtClean="0"/>
              <a:t>, </a:t>
            </a:r>
            <a:r>
              <a:rPr lang="en-US" sz="1400" dirty="0" err="1" smtClean="0"/>
              <a:t>Ioannis</a:t>
            </a:r>
            <a:r>
              <a:rPr lang="en-US" sz="1400" dirty="0" smtClean="0"/>
              <a:t> </a:t>
            </a:r>
            <a:r>
              <a:rPr lang="en-US" sz="1400" dirty="0" err="1" smtClean="0"/>
              <a:t>Giomataris</a:t>
            </a:r>
            <a:r>
              <a:rPr lang="en-US" sz="1400" dirty="0" smtClean="0"/>
              <a:t>, Hans Taureg (Finances), Andy White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             + 3 to be elected</a:t>
            </a:r>
            <a:endParaRPr lang="en-US" sz="1400" dirty="0"/>
          </a:p>
          <a:p>
            <a:endParaRPr lang="en-US" sz="1600" dirty="0" smtClean="0"/>
          </a:p>
          <a:p>
            <a:r>
              <a:rPr lang="en-US" sz="1600" b="1" dirty="0" smtClean="0"/>
              <a:t>Working </a:t>
            </a:r>
            <a:r>
              <a:rPr lang="en-US" sz="1600" b="1" dirty="0"/>
              <a:t>Groups Conveners:</a:t>
            </a:r>
            <a:r>
              <a:rPr lang="en-US" sz="1600" dirty="0"/>
              <a:t> </a:t>
            </a:r>
          </a:p>
          <a:p>
            <a:endParaRPr lang="en-US" sz="1400" dirty="0" smtClean="0"/>
          </a:p>
          <a:p>
            <a:r>
              <a:rPr lang="en-US" sz="1400" dirty="0" smtClean="0"/>
              <a:t>WG1 </a:t>
            </a:r>
            <a:r>
              <a:rPr lang="en-US" sz="1400" dirty="0"/>
              <a:t>- </a:t>
            </a:r>
            <a:r>
              <a:rPr lang="en-US" sz="1400" b="1" dirty="0"/>
              <a:t>New Structures and </a:t>
            </a:r>
            <a:r>
              <a:rPr lang="en-US" sz="1400" b="1" dirty="0" smtClean="0"/>
              <a:t>Technologies </a:t>
            </a:r>
            <a:r>
              <a:rPr lang="en-US" sz="1400" dirty="0" smtClean="0"/>
              <a:t>(Paul Colas, Filippo Resnati)</a:t>
            </a:r>
            <a:endParaRPr lang="en-US" sz="1400" dirty="0"/>
          </a:p>
          <a:p>
            <a:r>
              <a:rPr lang="en-US" sz="1400" dirty="0"/>
              <a:t>WG2 -</a:t>
            </a:r>
            <a:r>
              <a:rPr lang="en-US" sz="1400" b="1" dirty="0"/>
              <a:t> Detector Physics and </a:t>
            </a:r>
            <a:r>
              <a:rPr lang="en-US" sz="1400" b="1" dirty="0" smtClean="0"/>
              <a:t>Performance</a:t>
            </a:r>
            <a:r>
              <a:rPr lang="en-US" sz="1400" dirty="0" smtClean="0"/>
              <a:t> (Diego Gonzalez Diaz, Max </a:t>
            </a:r>
            <a:r>
              <a:rPr lang="en-US" sz="1400" dirty="0" err="1" smtClean="0"/>
              <a:t>Chefdeville</a:t>
            </a:r>
            <a:r>
              <a:rPr lang="en-US" sz="1400" dirty="0" smtClean="0"/>
              <a:t>)</a:t>
            </a:r>
            <a:endParaRPr lang="en-US" sz="1400" dirty="0"/>
          </a:p>
          <a:p>
            <a:r>
              <a:rPr lang="en-US" sz="1400" dirty="0"/>
              <a:t>WG3 - </a:t>
            </a:r>
            <a:r>
              <a:rPr lang="en-US" sz="1400" b="1" dirty="0"/>
              <a:t>Training and Dissemination </a:t>
            </a:r>
            <a:r>
              <a:rPr lang="en-US" sz="1400" dirty="0" smtClean="0"/>
              <a:t>(</a:t>
            </a:r>
            <a:r>
              <a:rPr lang="en-US" sz="1400" dirty="0" err="1" smtClean="0"/>
              <a:t>Fabrizio</a:t>
            </a:r>
            <a:r>
              <a:rPr lang="en-US" sz="1400" dirty="0" smtClean="0"/>
              <a:t> </a:t>
            </a:r>
            <a:r>
              <a:rPr lang="en-US" sz="1400" dirty="0" err="1" smtClean="0"/>
              <a:t>Murtas</a:t>
            </a:r>
            <a:r>
              <a:rPr lang="en-US" sz="1400" dirty="0" smtClean="0"/>
              <a:t>, </a:t>
            </a:r>
            <a:r>
              <a:rPr lang="en-US" sz="1400" dirty="0" err="1" smtClean="0"/>
              <a:t>João</a:t>
            </a:r>
            <a:r>
              <a:rPr lang="en-US" sz="1400" dirty="0" smtClean="0"/>
              <a:t> </a:t>
            </a:r>
            <a:r>
              <a:rPr lang="en-US" sz="1400" dirty="0" err="1" smtClean="0"/>
              <a:t>Veloso</a:t>
            </a:r>
            <a:r>
              <a:rPr lang="en-US" sz="1400" dirty="0" smtClean="0"/>
              <a:t>)</a:t>
            </a:r>
            <a:endParaRPr lang="en-US" sz="1400" dirty="0"/>
          </a:p>
          <a:p>
            <a:r>
              <a:rPr lang="en-US" sz="1400" dirty="0"/>
              <a:t>WG4 - </a:t>
            </a:r>
            <a:r>
              <a:rPr lang="en-US" sz="1400" b="1" dirty="0" smtClean="0"/>
              <a:t>Modeling </a:t>
            </a:r>
            <a:r>
              <a:rPr lang="en-US" sz="1400" b="1" dirty="0"/>
              <a:t>of Physics Processes and Software </a:t>
            </a:r>
            <a:r>
              <a:rPr lang="en-US" sz="1400" b="1" dirty="0" smtClean="0"/>
              <a:t>Tools</a:t>
            </a:r>
            <a:r>
              <a:rPr lang="en-US" sz="1400" dirty="0" smtClean="0"/>
              <a:t> (</a:t>
            </a:r>
            <a:r>
              <a:rPr lang="en-US" sz="1400" dirty="0" err="1" smtClean="0"/>
              <a:t>Ozkan</a:t>
            </a:r>
            <a:r>
              <a:rPr lang="en-US" sz="1400" dirty="0" smtClean="0"/>
              <a:t> </a:t>
            </a:r>
            <a:r>
              <a:rPr lang="en-US" sz="1400" dirty="0" err="1" smtClean="0"/>
              <a:t>Sahin</a:t>
            </a:r>
            <a:r>
              <a:rPr lang="en-US" sz="1400" dirty="0" smtClean="0"/>
              <a:t>, Rob Veenhof)</a:t>
            </a:r>
            <a:endParaRPr lang="en-US" sz="1400" dirty="0"/>
          </a:p>
          <a:p>
            <a:r>
              <a:rPr lang="en-US" sz="1400" dirty="0"/>
              <a:t>WG5 - </a:t>
            </a:r>
            <a:r>
              <a:rPr lang="en-US" sz="1400" b="1" dirty="0"/>
              <a:t>Electronics for </a:t>
            </a:r>
            <a:r>
              <a:rPr lang="en-US" sz="1400" b="1" dirty="0" smtClean="0"/>
              <a:t>MPGDs </a:t>
            </a:r>
            <a:r>
              <a:rPr lang="en-US" sz="1400" dirty="0" smtClean="0"/>
              <a:t>(</a:t>
            </a:r>
            <a:r>
              <a:rPr lang="en-US" sz="1400" dirty="0" err="1" smtClean="0"/>
              <a:t>Jochen</a:t>
            </a:r>
            <a:r>
              <a:rPr lang="en-US" sz="1400" dirty="0" smtClean="0"/>
              <a:t> Kaminski, Hans Muller) </a:t>
            </a:r>
            <a:endParaRPr lang="en-US" sz="1400" dirty="0"/>
          </a:p>
          <a:p>
            <a:r>
              <a:rPr lang="en-US" sz="1400" dirty="0"/>
              <a:t>WG6 - </a:t>
            </a:r>
            <a:r>
              <a:rPr lang="en-US" sz="1400" b="1" dirty="0"/>
              <a:t>Production and </a:t>
            </a:r>
            <a:r>
              <a:rPr lang="en-US" sz="1400" b="1" dirty="0" smtClean="0"/>
              <a:t>Industrialization </a:t>
            </a:r>
            <a:r>
              <a:rPr lang="en-US" sz="1400" dirty="0" smtClean="0"/>
              <a:t>(</a:t>
            </a:r>
            <a:r>
              <a:rPr lang="en-US" sz="1400" dirty="0"/>
              <a:t>Fabien </a:t>
            </a:r>
            <a:r>
              <a:rPr lang="en-US" sz="1400" dirty="0" err="1" smtClean="0"/>
              <a:t>Jeanneau</a:t>
            </a:r>
            <a:r>
              <a:rPr lang="en-US" sz="1400" dirty="0" smtClean="0"/>
              <a:t>, Hans </a:t>
            </a:r>
            <a:r>
              <a:rPr lang="en-US" sz="1400" dirty="0" err="1" smtClean="0"/>
              <a:t>Danielsson</a:t>
            </a:r>
            <a:r>
              <a:rPr lang="en-US" sz="1400" dirty="0" smtClean="0"/>
              <a:t>, Rui de Oliveira)</a:t>
            </a:r>
            <a:endParaRPr lang="en-US" sz="1400" dirty="0"/>
          </a:p>
          <a:p>
            <a:r>
              <a:rPr lang="en-US" sz="1400" dirty="0"/>
              <a:t>WG7 - </a:t>
            </a:r>
            <a:r>
              <a:rPr lang="en-US" sz="1400" b="1" dirty="0"/>
              <a:t>Common Test </a:t>
            </a:r>
            <a:r>
              <a:rPr lang="en-US" sz="1400" b="1" dirty="0" smtClean="0"/>
              <a:t>Facilities </a:t>
            </a:r>
            <a:r>
              <a:rPr lang="en-US" sz="1400" dirty="0" smtClean="0"/>
              <a:t>(Eraldo Oliveri, </a:t>
            </a:r>
            <a:r>
              <a:rPr lang="en-US" sz="1400" dirty="0" err="1" smtClean="0"/>
              <a:t>Yorgos</a:t>
            </a:r>
            <a:r>
              <a:rPr lang="en-US" sz="1400" dirty="0" smtClean="0"/>
              <a:t> </a:t>
            </a:r>
            <a:r>
              <a:rPr lang="en-US" sz="1400" dirty="0" err="1" smtClean="0"/>
              <a:t>Tsipolitis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2209800" y="228600"/>
            <a:ext cx="5050379" cy="523139"/>
          </a:xfrm>
          <a:prstGeom prst="rect">
            <a:avLst/>
          </a:prstGeom>
          <a:noFill/>
        </p:spPr>
        <p:txBody>
          <a:bodyPr wrap="none" lIns="91352" tIns="45680" rIns="91352" bIns="45680" rtlCol="0">
            <a:spAutoFit/>
          </a:bodyPr>
          <a:lstStyle/>
          <a:p>
            <a:r>
              <a:rPr lang="en-GB" sz="2800" dirty="0" smtClean="0">
                <a:solidFill>
                  <a:srgbClr val="000000"/>
                </a:solidFill>
              </a:rPr>
              <a:t>RD51 New Scientific Organization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479179"/>
            <a:ext cx="533400" cy="365125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61888546-7AC5-46E9-927F-045826FB854A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6" name="Picture 2" descr="Collaboration_stru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14400"/>
            <a:ext cx="4159250" cy="167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8902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9800" y="228600"/>
            <a:ext cx="5157504" cy="523139"/>
          </a:xfrm>
          <a:prstGeom prst="rect">
            <a:avLst/>
          </a:prstGeom>
          <a:noFill/>
        </p:spPr>
        <p:txBody>
          <a:bodyPr wrap="none" lIns="91352" tIns="45680" rIns="91352" bIns="45680" rtlCol="0">
            <a:spAutoFit/>
          </a:bodyPr>
          <a:lstStyle/>
          <a:p>
            <a:r>
              <a:rPr lang="en-GB" sz="2800" dirty="0" smtClean="0">
                <a:solidFill>
                  <a:srgbClr val="000000"/>
                </a:solidFill>
              </a:rPr>
              <a:t>RD51 present and future activities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1191" y="850345"/>
            <a:ext cx="7732852" cy="550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sz="1600" dirty="0" smtClean="0">
                <a:solidFill>
                  <a:srgbClr val="1F497D"/>
                </a:solidFill>
              </a:rPr>
              <a:t>Continuation of the R&amp;D support for the experiments and LHC upgrades </a:t>
            </a:r>
            <a:r>
              <a:rPr lang="en-US" sz="1600" dirty="0" smtClean="0">
                <a:solidFill>
                  <a:srgbClr val="FF0000"/>
                </a:solidFill>
              </a:rPr>
              <a:t>WG1</a:t>
            </a:r>
          </a:p>
          <a:p>
            <a:pPr marL="285750" indent="-285750">
              <a:buFont typeface="Courier New"/>
              <a:buChar char="o"/>
            </a:pP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Courier New"/>
              <a:buChar char="o"/>
            </a:pPr>
            <a:r>
              <a:rPr lang="en-US" sz="1600" dirty="0">
                <a:solidFill>
                  <a:schemeClr val="tx2"/>
                </a:solidFill>
              </a:rPr>
              <a:t>Generic R&amp;D (new structures, ideas, detector physics) – RD51 Common </a:t>
            </a:r>
            <a:r>
              <a:rPr lang="en-US" sz="1600" dirty="0" smtClean="0">
                <a:solidFill>
                  <a:schemeClr val="tx2"/>
                </a:solidFill>
              </a:rPr>
              <a:t>Projects </a:t>
            </a:r>
            <a:r>
              <a:rPr lang="en-US" sz="1600" dirty="0" smtClean="0">
                <a:solidFill>
                  <a:srgbClr val="FF0000"/>
                </a:solidFill>
              </a:rPr>
              <a:t>WG2 </a:t>
            </a:r>
            <a:r>
              <a:rPr lang="en-US" sz="1600" dirty="0" smtClean="0">
                <a:solidFill>
                  <a:schemeClr val="tx2"/>
                </a:solidFill>
              </a:rPr>
              <a:t>Development of new structures and consolidation of the existing structures</a:t>
            </a:r>
          </a:p>
          <a:p>
            <a:pPr marL="285750" indent="-285750">
              <a:buFont typeface="Courier New"/>
              <a:buChar char="o"/>
            </a:pPr>
            <a:endParaRPr lang="en-US" sz="1600" dirty="0" smtClean="0">
              <a:solidFill>
                <a:schemeClr val="tx2"/>
              </a:solidFill>
            </a:endParaRPr>
          </a:p>
          <a:p>
            <a:pPr marL="285750" indent="-285750">
              <a:buFont typeface="Courier New"/>
              <a:buChar char="o"/>
            </a:pPr>
            <a:r>
              <a:rPr lang="en-US" sz="1600" dirty="0" smtClean="0">
                <a:solidFill>
                  <a:schemeClr val="tx2"/>
                </a:solidFill>
              </a:rPr>
              <a:t>Applications - organization </a:t>
            </a:r>
            <a:r>
              <a:rPr lang="en-US" sz="1600" dirty="0">
                <a:solidFill>
                  <a:schemeClr val="tx2"/>
                </a:solidFill>
              </a:rPr>
              <a:t>of series of specialized workshops disseminating MPGD applications beyond fundamental physics – RD51, potential users and industry (e.g. dosimetry, neutron detection, medical physics, …) </a:t>
            </a:r>
            <a:r>
              <a:rPr lang="en-US" sz="1600" dirty="0" smtClean="0">
                <a:solidFill>
                  <a:srgbClr val="FF0000"/>
                </a:solidFill>
              </a:rPr>
              <a:t>WG3</a:t>
            </a:r>
          </a:p>
          <a:p>
            <a:pPr marL="285750" indent="-285750">
              <a:buFont typeface="Courier New"/>
              <a:buChar char="o"/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285750" indent="-285750">
              <a:buFont typeface="Courier New"/>
              <a:buChar char="o"/>
            </a:pPr>
            <a:r>
              <a:rPr lang="en-US" sz="1600" dirty="0" smtClean="0">
                <a:solidFill>
                  <a:srgbClr val="1F497D"/>
                </a:solidFill>
              </a:rPr>
              <a:t>MPGD </a:t>
            </a:r>
            <a:r>
              <a:rPr lang="en-US" sz="1600" dirty="0">
                <a:solidFill>
                  <a:srgbClr val="1F497D"/>
                </a:solidFill>
              </a:rPr>
              <a:t>Education and Training : organization of schools for students and newcomers &amp; academic </a:t>
            </a:r>
            <a:r>
              <a:rPr lang="en-US" sz="1600" dirty="0" smtClean="0">
                <a:solidFill>
                  <a:srgbClr val="1F497D"/>
                </a:solidFill>
              </a:rPr>
              <a:t>training </a:t>
            </a:r>
            <a:r>
              <a:rPr lang="en-US" sz="1600" dirty="0" smtClean="0">
                <a:solidFill>
                  <a:srgbClr val="FF0000"/>
                </a:solidFill>
              </a:rPr>
              <a:t>WG3</a:t>
            </a:r>
          </a:p>
          <a:p>
            <a:pPr marL="285750" indent="-285750">
              <a:buFont typeface="Courier New"/>
              <a:buChar char="o"/>
            </a:pP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Courier New"/>
              <a:buChar char="o"/>
            </a:pPr>
            <a:r>
              <a:rPr lang="en-US" sz="1600" dirty="0" smtClean="0">
                <a:solidFill>
                  <a:schemeClr val="tx2"/>
                </a:solidFill>
              </a:rPr>
              <a:t>Development </a:t>
            </a:r>
            <a:r>
              <a:rPr lang="en-US" sz="1600" dirty="0">
                <a:solidFill>
                  <a:schemeClr val="tx2"/>
                </a:solidFill>
              </a:rPr>
              <a:t>and Maintenance of Software &amp; Simulation Tools;  basic studies &amp; software support for the RD51 community </a:t>
            </a:r>
            <a:r>
              <a:rPr lang="en-US" sz="1600" dirty="0" smtClean="0">
                <a:solidFill>
                  <a:srgbClr val="FF0000"/>
                </a:solidFill>
              </a:rPr>
              <a:t>WG4</a:t>
            </a:r>
          </a:p>
          <a:p>
            <a:pPr marL="285750" indent="-285750">
              <a:buFont typeface="Courier New"/>
              <a:buChar char="o"/>
            </a:pP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Courier New"/>
              <a:buChar char="o"/>
            </a:pPr>
            <a:r>
              <a:rPr lang="en-US" sz="1600" dirty="0" smtClean="0">
                <a:solidFill>
                  <a:schemeClr val="tx2"/>
                </a:solidFill>
              </a:rPr>
              <a:t>Development </a:t>
            </a:r>
            <a:r>
              <a:rPr lang="en-US" sz="1600" dirty="0">
                <a:solidFill>
                  <a:schemeClr val="tx2"/>
                </a:solidFill>
              </a:rPr>
              <a:t>and Maintenance of the SRS </a:t>
            </a:r>
            <a:r>
              <a:rPr lang="en-US" sz="1600" dirty="0" smtClean="0">
                <a:solidFill>
                  <a:schemeClr val="tx2"/>
                </a:solidFill>
              </a:rPr>
              <a:t>Electronics; An extended support for the SRS including new developments and implementations of additional features </a:t>
            </a:r>
            <a:r>
              <a:rPr lang="en-US" sz="1600" dirty="0" smtClean="0">
                <a:solidFill>
                  <a:srgbClr val="FF0000"/>
                </a:solidFill>
              </a:rPr>
              <a:t>WG5</a:t>
            </a:r>
            <a:endParaRPr lang="en-US" sz="1600" dirty="0">
              <a:solidFill>
                <a:srgbClr val="FF0000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Courier New"/>
              <a:buChar char="o"/>
            </a:pPr>
            <a:r>
              <a:rPr lang="en-US" sz="1600" dirty="0">
                <a:solidFill>
                  <a:schemeClr val="tx2"/>
                </a:solidFill>
              </a:rPr>
              <a:t> MPGD </a:t>
            </a:r>
            <a:r>
              <a:rPr lang="en-US" sz="1600" dirty="0" smtClean="0">
                <a:solidFill>
                  <a:schemeClr val="tx2"/>
                </a:solidFill>
              </a:rPr>
              <a:t>Industrialization and QA Control </a:t>
            </a:r>
            <a:r>
              <a:rPr lang="en-US" sz="1600" dirty="0">
                <a:solidFill>
                  <a:schemeClr val="tx2"/>
                </a:solidFill>
              </a:rPr>
              <a:t>- GEM, MicroMegas, Thick </a:t>
            </a:r>
            <a:r>
              <a:rPr lang="en-US" sz="1600" dirty="0" smtClean="0">
                <a:solidFill>
                  <a:schemeClr val="tx2"/>
                </a:solidFill>
              </a:rPr>
              <a:t>GEM; </a:t>
            </a:r>
            <a:r>
              <a:rPr lang="en-US" sz="1600" dirty="0" smtClean="0">
                <a:solidFill>
                  <a:srgbClr val="FF0000"/>
                </a:solidFill>
              </a:rPr>
              <a:t>WG6</a:t>
            </a:r>
          </a:p>
          <a:p>
            <a:endParaRPr lang="en-US" sz="1600" dirty="0" smtClean="0">
              <a:solidFill>
                <a:schemeClr val="tx2"/>
              </a:solidFill>
            </a:endParaRPr>
          </a:p>
          <a:p>
            <a:pPr marL="285750" indent="-285750">
              <a:buFont typeface="Courier New"/>
              <a:buChar char="o"/>
            </a:pPr>
            <a:r>
              <a:rPr lang="en-US" sz="1600" dirty="0" smtClean="0">
                <a:solidFill>
                  <a:schemeClr val="tx2"/>
                </a:solidFill>
              </a:rPr>
              <a:t>Maintenance of the RD51 Lab and Test-Beam Infrastructure </a:t>
            </a:r>
            <a:r>
              <a:rPr lang="en-US" sz="1600" dirty="0" smtClean="0">
                <a:solidFill>
                  <a:srgbClr val="FF0000"/>
                </a:solidFill>
              </a:rPr>
              <a:t>WG7</a:t>
            </a:r>
          </a:p>
          <a:p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4177" y="6455216"/>
            <a:ext cx="2133600" cy="365125"/>
          </a:xfrm>
        </p:spPr>
        <p:txBody>
          <a:bodyPr/>
          <a:lstStyle/>
          <a:p>
            <a:fld id="{61888546-7AC5-46E9-927F-045826FB854A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848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388156" y="651257"/>
            <a:ext cx="3543036" cy="5140070"/>
            <a:chOff x="658693" y="2572769"/>
            <a:chExt cx="2102769" cy="2815936"/>
          </a:xfrm>
        </p:grpSpPr>
        <p:sp>
          <p:nvSpPr>
            <p:cNvPr id="23" name="Rectangle 22"/>
            <p:cNvSpPr/>
            <p:nvPr/>
          </p:nvSpPr>
          <p:spPr>
            <a:xfrm>
              <a:off x="658693" y="2572769"/>
              <a:ext cx="728109" cy="185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C00000"/>
                  </a:solidFill>
                </a:rPr>
                <a:t>ALICE (GEM)</a:t>
              </a:r>
              <a:endParaRPr lang="en-US" sz="16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973" y="3830287"/>
              <a:ext cx="1013760" cy="7714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4437" y="3830286"/>
              <a:ext cx="1007025" cy="75795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919" y="4662633"/>
              <a:ext cx="949883" cy="72607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0525" y="4627837"/>
              <a:ext cx="930937" cy="71996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3776" y="2750957"/>
              <a:ext cx="607686" cy="100392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102" y="2750957"/>
              <a:ext cx="1336164" cy="1003876"/>
            </a:xfrm>
            <a:prstGeom prst="rect">
              <a:avLst/>
            </a:prstGeom>
          </p:spPr>
        </p:pic>
      </p:grpSp>
      <p:grpSp>
        <p:nvGrpSpPr>
          <p:cNvPr id="49" name="Group 48"/>
          <p:cNvGrpSpPr>
            <a:grpSpLocks noChangeAspect="1"/>
          </p:cNvGrpSpPr>
          <p:nvPr/>
        </p:nvGrpSpPr>
        <p:grpSpPr>
          <a:xfrm>
            <a:off x="4856649" y="610315"/>
            <a:ext cx="3944779" cy="5219130"/>
            <a:chOff x="3315856" y="2458620"/>
            <a:chExt cx="2284199" cy="2789632"/>
          </a:xfrm>
        </p:grpSpPr>
        <p:sp>
          <p:nvSpPr>
            <p:cNvPr id="19" name="Rectangle 18"/>
            <p:cNvSpPr/>
            <p:nvPr/>
          </p:nvSpPr>
          <p:spPr>
            <a:xfrm>
              <a:off x="3315856" y="2458620"/>
              <a:ext cx="959431" cy="1809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C00000"/>
                  </a:solidFill>
                </a:rPr>
                <a:t>ATLAS NSW (mm)</a:t>
              </a:r>
              <a:endParaRPr lang="en-US" sz="1600" dirty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67490" y="2616086"/>
              <a:ext cx="1371600" cy="99021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91560" y="3692748"/>
              <a:ext cx="1063755" cy="75795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91560" y="4490299"/>
              <a:ext cx="1068626" cy="75795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06249" y="3692748"/>
              <a:ext cx="1065290" cy="757953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02113" y="4492203"/>
              <a:ext cx="1065492" cy="756049"/>
            </a:xfrm>
            <a:prstGeom prst="rect">
              <a:avLst/>
            </a:prstGeom>
          </p:spPr>
        </p:pic>
        <p:pic>
          <p:nvPicPr>
            <p:cNvPr id="47" name="Picture 4"/>
            <p:cNvPicPr>
              <a:picLocks noChangeAspect="1" noChangeArrowheads="1"/>
            </p:cNvPicPr>
            <p:nvPr/>
          </p:nvPicPr>
          <p:blipFill rotWithShape="1">
            <a:blip r:embed="rId13" cstate="screen"/>
            <a:srcRect b="7399"/>
            <a:stretch/>
          </p:blipFill>
          <p:spPr bwMode="auto">
            <a:xfrm>
              <a:off x="4876801" y="2622015"/>
              <a:ext cx="673802" cy="529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14" cstate="print"/>
            <a:srcRect t="5312" b="63911"/>
            <a:stretch/>
          </p:blipFill>
          <p:spPr>
            <a:xfrm>
              <a:off x="4843749" y="3169184"/>
              <a:ext cx="756306" cy="43506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84219" y="6017572"/>
            <a:ext cx="8880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LHC Upgrades: Original R&amp;D efforts emerged from RD51 activities.</a:t>
            </a:r>
          </a:p>
          <a:p>
            <a:pPr algn="ctr"/>
            <a:r>
              <a:rPr lang="en-US" sz="1600" dirty="0" smtClean="0"/>
              <a:t>Today:  production phase under the project effort ,  access to RD51 facilities (laboratory, test beam, workshops) and tools (simulation, electronics,…) to facilitate this particular phase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6371" y="204716"/>
            <a:ext cx="3322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 of CERN/LHC Upgrades</a:t>
            </a:r>
            <a:endParaRPr lang="en-US" i="1" dirty="0"/>
          </a:p>
        </p:txBody>
      </p:sp>
      <p:sp>
        <p:nvSpPr>
          <p:cNvPr id="4" name="Rectangle 3"/>
          <p:cNvSpPr/>
          <p:nvPr/>
        </p:nvSpPr>
        <p:spPr>
          <a:xfrm rot="16200000">
            <a:off x="2171728" y="3254152"/>
            <a:ext cx="52308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latin typeface="Arial" panose="020B0604020202020204" pitchFamily="34" charset="0"/>
              </a:rPr>
              <a:t>Micromegas Detectors for the Muon Spectrometer Upgrade of the ATLAS Experiment; M. Bianco, Elba 2015</a:t>
            </a:r>
          </a:p>
        </p:txBody>
      </p:sp>
      <p:sp>
        <p:nvSpPr>
          <p:cNvPr id="25" name="Rectangle 24"/>
          <p:cNvSpPr/>
          <p:nvPr/>
        </p:nvSpPr>
        <p:spPr>
          <a:xfrm rot="16200000">
            <a:off x="-2109801" y="3419728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A continuous read-out TPC for the ALICE upgrade, C</a:t>
            </a:r>
            <a:r>
              <a:rPr lang="en-US" sz="800" dirty="0" smtClean="0"/>
              <a:t>. Lippmann, Elba 2015</a:t>
            </a:r>
            <a:endParaRPr lang="en-US" sz="800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61888546-7AC5-46E9-927F-045826FB854A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1006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304081" y="590851"/>
            <a:ext cx="3753924" cy="5208255"/>
            <a:chOff x="6175954" y="2667347"/>
            <a:chExt cx="2206889" cy="2826343"/>
          </a:xfrm>
        </p:grpSpPr>
        <p:pic>
          <p:nvPicPr>
            <p:cNvPr id="5" name="Picture 8" descr="Full-size image (25 K)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7524982" y="2893576"/>
              <a:ext cx="857861" cy="9780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Rectangle 19"/>
            <p:cNvSpPr/>
            <p:nvPr/>
          </p:nvSpPr>
          <p:spPr>
            <a:xfrm>
              <a:off x="6178009" y="2667347"/>
              <a:ext cx="669990" cy="1837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C00000"/>
                  </a:solidFill>
                </a:rPr>
                <a:t>CMS (GEM)</a:t>
              </a:r>
              <a:endParaRPr lang="en-US" sz="1600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5954" y="2893576"/>
              <a:ext cx="1294948" cy="968043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3352" y="3942345"/>
              <a:ext cx="1011927" cy="75795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7515" y="4745361"/>
              <a:ext cx="999729" cy="748329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4934" y="4739896"/>
              <a:ext cx="1002762" cy="753793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15642" y="4024882"/>
              <a:ext cx="1067201" cy="666870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5063177" y="1009095"/>
            <a:ext cx="3490825" cy="4775893"/>
            <a:chOff x="5354085" y="1136757"/>
            <a:chExt cx="2796668" cy="288487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7076" y="2285549"/>
              <a:ext cx="1335234" cy="75106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4086" y="3257635"/>
              <a:ext cx="1358224" cy="7640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0323" y="3249068"/>
              <a:ext cx="1370430" cy="77086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7256" y="2276987"/>
              <a:ext cx="1335230" cy="75106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4085" y="1136757"/>
              <a:ext cx="1685853" cy="948292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39938" y="1337787"/>
              <a:ext cx="872569" cy="628466"/>
            </a:xfrm>
            <a:prstGeom prst="rect">
              <a:avLst/>
            </a:prstGeom>
          </p:spPr>
        </p:pic>
      </p:grpSp>
      <p:sp>
        <p:nvSpPr>
          <p:cNvPr id="38" name="Rectangle 37"/>
          <p:cNvSpPr/>
          <p:nvPr/>
        </p:nvSpPr>
        <p:spPr>
          <a:xfrm>
            <a:off x="5008179" y="618660"/>
            <a:ext cx="28658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COMPASS RICH-1 (</a:t>
            </a:r>
            <a:r>
              <a:rPr lang="en-US" sz="1600" dirty="0" err="1" smtClean="0">
                <a:solidFill>
                  <a:srgbClr val="C00000"/>
                </a:solidFill>
              </a:rPr>
              <a:t>THGEM+mm</a:t>
            </a:r>
            <a:r>
              <a:rPr lang="en-US" sz="1600" dirty="0" smtClean="0">
                <a:solidFill>
                  <a:srgbClr val="C00000"/>
                </a:solidFill>
              </a:rPr>
              <a:t>)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76372" y="204716"/>
            <a:ext cx="327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 of CERN/LHC Upgrades </a:t>
            </a:r>
            <a:endParaRPr lang="en-US" i="1" dirty="0"/>
          </a:p>
        </p:txBody>
      </p:sp>
      <p:sp>
        <p:nvSpPr>
          <p:cNvPr id="22" name="Rectangle 21"/>
          <p:cNvSpPr/>
          <p:nvPr/>
        </p:nvSpPr>
        <p:spPr>
          <a:xfrm rot="16200000">
            <a:off x="-2272025" y="3194215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Status Report of the Upgrade of the CMS muon system with triple-GEM detectors, </a:t>
            </a:r>
            <a:r>
              <a:rPr lang="en-US" sz="800" dirty="0" smtClean="0"/>
              <a:t>G. </a:t>
            </a:r>
            <a:r>
              <a:rPr lang="en-US" sz="800" dirty="0"/>
              <a:t>De </a:t>
            </a:r>
            <a:r>
              <a:rPr lang="en-US" sz="800" dirty="0" err="1" smtClean="0"/>
              <a:t>Lentdecker</a:t>
            </a:r>
            <a:r>
              <a:rPr lang="en-US" sz="800" dirty="0" smtClean="0"/>
              <a:t>, Elba 2015</a:t>
            </a:r>
            <a:endParaRPr lang="en-US" sz="800" dirty="0"/>
          </a:p>
        </p:txBody>
      </p:sp>
      <p:sp>
        <p:nvSpPr>
          <p:cNvPr id="9" name="Rectangle 8"/>
          <p:cNvSpPr/>
          <p:nvPr/>
        </p:nvSpPr>
        <p:spPr>
          <a:xfrm rot="16200000">
            <a:off x="2345526" y="3164408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Status of the Development of Large Area Photon Detectors based on THGEMs and Hybrid MPGD architectures for Cherenkov Imaging Applications </a:t>
            </a:r>
            <a:r>
              <a:rPr lang="en-US" sz="800" dirty="0" smtClean="0"/>
              <a:t>, </a:t>
            </a:r>
            <a:r>
              <a:rPr lang="en-US" sz="800" dirty="0" err="1" smtClean="0"/>
              <a:t>C.A.Santos</a:t>
            </a:r>
            <a:r>
              <a:rPr lang="en-US" sz="800" dirty="0" smtClean="0"/>
              <a:t>, Elba 2015</a:t>
            </a:r>
            <a:endParaRPr lang="en-US" sz="800" dirty="0"/>
          </a:p>
        </p:txBody>
      </p:sp>
      <p:sp>
        <p:nvSpPr>
          <p:cNvPr id="37" name="TextBox 36"/>
          <p:cNvSpPr txBox="1"/>
          <p:nvPr/>
        </p:nvSpPr>
        <p:spPr>
          <a:xfrm>
            <a:off x="84219" y="6017572"/>
            <a:ext cx="8880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LHC Upgrades: Original R&amp;D efforts emerged from RD51 activities.</a:t>
            </a:r>
          </a:p>
          <a:p>
            <a:pPr algn="ctr"/>
            <a:r>
              <a:rPr lang="en-US" sz="1600" dirty="0" smtClean="0"/>
              <a:t>Today:  production phase under the project effort ,  access to RD51 facilities (laboratory, test beam, workshops) and tools (simulation, electronics,…) to facilitate this particular phase</a:t>
            </a: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61888546-7AC5-46E9-927F-045826FB854A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858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81200" y="11140"/>
            <a:ext cx="5029200" cy="769441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ctivities </a:t>
            </a:r>
            <a:r>
              <a:rPr lang="en-US" sz="2400" dirty="0"/>
              <a:t>in the GDD/RD51 Laboratory</a:t>
            </a:r>
          </a:p>
          <a:p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6" y="762001"/>
            <a:ext cx="1525576" cy="399294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2000" i="1" dirty="0"/>
              <a:t>Experiments</a:t>
            </a: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 cstate="print"/>
          <a:srcRect t="17310"/>
          <a:stretch>
            <a:fillRect/>
          </a:stretch>
        </p:blipFill>
        <p:spPr bwMode="auto">
          <a:xfrm>
            <a:off x="228605" y="1125379"/>
            <a:ext cx="1818452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6" y="1125379"/>
            <a:ext cx="1440133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 l="7143" r="7143"/>
          <a:stretch>
            <a:fillRect/>
          </a:stretch>
        </p:blipFill>
        <p:spPr bwMode="auto">
          <a:xfrm>
            <a:off x="3505206" y="1125379"/>
            <a:ext cx="691743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6" y="1125379"/>
            <a:ext cx="691896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 cstate="print"/>
          <a:srcRect l="13291" r="6961"/>
          <a:stretch>
            <a:fillRect/>
          </a:stretch>
        </p:blipFill>
        <p:spPr bwMode="auto">
          <a:xfrm>
            <a:off x="5257807" y="1125379"/>
            <a:ext cx="983893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53206" y="1125379"/>
            <a:ext cx="1213189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600201" y="2762311"/>
            <a:ext cx="1203527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1" y="4038600"/>
            <a:ext cx="1026165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Group 23"/>
          <p:cNvGrpSpPr/>
          <p:nvPr/>
        </p:nvGrpSpPr>
        <p:grpSpPr>
          <a:xfrm>
            <a:off x="228596" y="2820218"/>
            <a:ext cx="1155041" cy="1008892"/>
            <a:chOff x="4800599" y="2590800"/>
            <a:chExt cx="3695702" cy="3810000"/>
          </a:xfrm>
        </p:grpSpPr>
        <p:pic>
          <p:nvPicPr>
            <p:cNvPr id="25" name="Content Placeholder 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1" y="2600908"/>
              <a:ext cx="1981200" cy="1482030"/>
            </a:xfrm>
            <a:prstGeom prst="rect">
              <a:avLst/>
            </a:prstGeom>
          </p:spPr>
        </p:pic>
        <p:pic>
          <p:nvPicPr>
            <p:cNvPr id="26" name="Picture 25" descr="DSCN4416.JPG - Photo Gallery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5" t="5261" r="24832" b="23635"/>
            <a:stretch/>
          </p:blipFill>
          <p:spPr>
            <a:xfrm>
              <a:off x="6781801" y="2590800"/>
              <a:ext cx="1714500" cy="1524000"/>
            </a:xfrm>
            <a:prstGeom prst="rect">
              <a:avLst/>
            </a:prstGeom>
          </p:spPr>
        </p:pic>
        <p:pic>
          <p:nvPicPr>
            <p:cNvPr id="27" name="Picture 26" descr="DSCN4431.JPG - Photo Gallery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815" b="36422"/>
            <a:stretch/>
          </p:blipFill>
          <p:spPr>
            <a:xfrm>
              <a:off x="4800599" y="4114800"/>
              <a:ext cx="3692769" cy="2286000"/>
            </a:xfrm>
            <a:prstGeom prst="rect">
              <a:avLst/>
            </a:prstGeom>
          </p:spPr>
        </p:pic>
      </p:grpSp>
      <p:pic>
        <p:nvPicPr>
          <p:cNvPr id="28" name="462E453E-82F6-4C3A-AD89-8CAB984AE93B" descr="212217D5-AE75-4CB1-9E1C-EB60553FEFC0@cern"/>
          <p:cNvPicPr>
            <a:picLocks noChangeAspect="1" noChangeArrowheads="1"/>
          </p:cNvPicPr>
          <p:nvPr/>
        </p:nvPicPr>
        <p:blipFill>
          <a:blip r:embed="rId14" cstate="print"/>
          <a:srcRect l="13238" r="23880"/>
          <a:stretch>
            <a:fillRect/>
          </a:stretch>
        </p:blipFill>
        <p:spPr bwMode="auto">
          <a:xfrm>
            <a:off x="1600200" y="4038600"/>
            <a:ext cx="1048881" cy="93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5" cstate="print"/>
          <a:srcRect b="13253"/>
          <a:stretch>
            <a:fillRect/>
          </a:stretch>
        </p:blipFill>
        <p:spPr bwMode="auto">
          <a:xfrm>
            <a:off x="6248401" y="5427147"/>
            <a:ext cx="1028537" cy="976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105400" y="5427147"/>
            <a:ext cx="1041967" cy="976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587945" y="5486400"/>
            <a:ext cx="910944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1" name="Group 50"/>
          <p:cNvGrpSpPr/>
          <p:nvPr/>
        </p:nvGrpSpPr>
        <p:grpSpPr>
          <a:xfrm>
            <a:off x="7315200" y="5429311"/>
            <a:ext cx="1143000" cy="990601"/>
            <a:chOff x="7239000" y="5486399"/>
            <a:chExt cx="1529757" cy="1143001"/>
          </a:xfrm>
        </p:grpSpPr>
        <p:pic>
          <p:nvPicPr>
            <p:cNvPr id="37" name="Picture 5"/>
            <p:cNvPicPr>
              <a:picLocks noChangeAspect="1" noChangeArrowheads="1"/>
            </p:cNvPicPr>
            <p:nvPr/>
          </p:nvPicPr>
          <p:blipFill>
            <a:blip r:embed="rId18" cstate="print"/>
            <a:srcRect l="13875" t="13001" r="28836"/>
            <a:stretch>
              <a:fillRect/>
            </a:stretch>
          </p:blipFill>
          <p:spPr bwMode="auto">
            <a:xfrm rot="16200000">
              <a:off x="7633698" y="5091702"/>
              <a:ext cx="740361" cy="15297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19" cstate="print"/>
            <a:srcRect l="13001" t="48446" b="4252"/>
            <a:stretch>
              <a:fillRect/>
            </a:stretch>
          </p:blipFill>
          <p:spPr bwMode="auto">
            <a:xfrm>
              <a:off x="7239000" y="6248400"/>
              <a:ext cx="1529756" cy="381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20" cstate="print"/>
          <a:srcRect b="10037"/>
          <a:stretch>
            <a:fillRect/>
          </a:stretch>
        </p:blipFill>
        <p:spPr bwMode="auto">
          <a:xfrm>
            <a:off x="182453" y="5494227"/>
            <a:ext cx="1228716" cy="965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21" cstate="print"/>
          <a:stretch>
            <a:fillRect/>
          </a:stretch>
        </p:blipFill>
        <p:spPr bwMode="auto">
          <a:xfrm>
            <a:off x="2590800" y="5482987"/>
            <a:ext cx="1641849" cy="968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Rectangle 40"/>
          <p:cNvSpPr/>
          <p:nvPr/>
        </p:nvSpPr>
        <p:spPr>
          <a:xfrm>
            <a:off x="152400" y="2115979"/>
            <a:ext cx="4419600" cy="276999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r>
              <a:rPr lang="en-US" sz="1200" dirty="0"/>
              <a:t>ATLAS NSW: Quadruplet, Environmental Effects, Thinner Gaps mm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419601" y="2115979"/>
            <a:ext cx="1904999" cy="46166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r>
              <a:rPr lang="en-US" sz="1200" dirty="0"/>
              <a:t>ALICE: out gassing, Aging and stability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400800" y="2115979"/>
            <a:ext cx="1828800" cy="46166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r>
              <a:rPr lang="en-US" sz="1200" dirty="0"/>
              <a:t>THGEM – Micromegas - Electronics Compass RICH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600201" y="3780712"/>
            <a:ext cx="1524000" cy="276999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r>
              <a:rPr lang="en-US" sz="1200" dirty="0"/>
              <a:t>CC MSGC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52401" y="3780712"/>
            <a:ext cx="1752600" cy="276999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r>
              <a:rPr lang="en-US" sz="1200" dirty="0"/>
              <a:t>Diamond GEM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52401" y="4980801"/>
            <a:ext cx="1752600" cy="276999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r>
              <a:rPr lang="en-US" sz="1200" dirty="0"/>
              <a:t>Thick-Groove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295401" y="4980801"/>
            <a:ext cx="1524000" cy="276999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r>
              <a:rPr lang="en-US" sz="1200" dirty="0"/>
              <a:t>Target Exp. GEM TPC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2400" y="6396336"/>
            <a:ext cx="1060675" cy="276999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en-US" sz="1200" dirty="0"/>
              <a:t>ATLAS VMM2 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447800" y="6396336"/>
            <a:ext cx="1981200" cy="46166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r>
              <a:rPr lang="en-US" sz="1200" dirty="0"/>
              <a:t>ALICE </a:t>
            </a:r>
            <a:r>
              <a:rPr lang="en-US" sz="1200" dirty="0" err="1"/>
              <a:t>FoCAL</a:t>
            </a:r>
            <a:r>
              <a:rPr lang="en-US" sz="1200" dirty="0"/>
              <a:t> </a:t>
            </a:r>
          </a:p>
          <a:p>
            <a:r>
              <a:rPr lang="en-US" sz="1200" dirty="0"/>
              <a:t>VMM2 and SRS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52401" y="2438401"/>
            <a:ext cx="1775322" cy="399294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2000" i="1" dirty="0"/>
              <a:t>Detectors R&amp;D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514600" y="6396336"/>
            <a:ext cx="1981200" cy="46166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algn="r"/>
            <a:r>
              <a:rPr lang="en-US" sz="1200" dirty="0"/>
              <a:t>MPGD Instrumentation Development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029201" y="5029201"/>
            <a:ext cx="2302188" cy="399294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2000" i="1" dirty="0"/>
              <a:t>External Companies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029201" y="6343710"/>
            <a:ext cx="1728037" cy="276999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1200" dirty="0"/>
              <a:t>CAEN (HV power Supply)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239000" y="6415446"/>
            <a:ext cx="1447800" cy="27699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1200" dirty="0"/>
              <a:t>eicSys (ATCA SRS)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4943" y="5162490"/>
            <a:ext cx="1361454" cy="399294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2000" i="1" dirty="0"/>
              <a:t>Electronics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48000" y="2895600"/>
            <a:ext cx="5638800" cy="193899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91430" tIns="45715" rIns="91430" bIns="45715" rtlCol="0">
            <a:spAutoFit/>
          </a:bodyPr>
          <a:lstStyle/>
          <a:p>
            <a:pPr algn="r"/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Permanent Installation </a:t>
            </a:r>
          </a:p>
          <a:p>
            <a:pPr algn="r"/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(ALICE TPC, ATLAS NSW, ESS)</a:t>
            </a:r>
          </a:p>
          <a:p>
            <a:pPr algn="r"/>
            <a:endParaRPr lang="en-US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15 groups in visit to perform measurements</a:t>
            </a:r>
          </a:p>
          <a:p>
            <a:pPr algn="r"/>
            <a:endParaRPr lang="en-US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Several activities in synergy with external companies</a:t>
            </a:r>
          </a:p>
        </p:txBody>
      </p:sp>
      <p:sp>
        <p:nvSpPr>
          <p:cNvPr id="48" name="Slide Number Placeholder 5"/>
          <p:cNvSpPr txBox="1">
            <a:spLocks/>
          </p:cNvSpPr>
          <p:nvPr/>
        </p:nvSpPr>
        <p:spPr>
          <a:xfrm>
            <a:off x="8579052" y="6479179"/>
            <a:ext cx="5334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en-US"/>
            </a:defPPr>
            <a:lvl1pPr marL="0" algn="r" defTabSz="91430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3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15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8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0" algn="l" defTabSz="91430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888546-7AC5-46E9-927F-045826FB85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104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ＭＳ Ｐゴシック"/>
        <a:cs typeface="msmincho"/>
      </a:majorFont>
      <a:minorFont>
        <a:latin typeface="Times New Roman"/>
        <a:ea typeface="ＭＳ Ｐゴシック"/>
        <a:cs typeface="msmincho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72231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72231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omic Sans M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</TotalTime>
  <Words>3406</Words>
  <Application>Microsoft Macintosh PowerPoint</Application>
  <PresentationFormat>On-screen Show (4:3)</PresentationFormat>
  <Paragraphs>548</Paragraphs>
  <Slides>33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Office Theme</vt:lpstr>
      <vt:lpstr>1_Office Theme</vt:lpstr>
      <vt:lpstr>2_Office Theme</vt:lpstr>
      <vt:lpstr>3_Office Theme</vt:lpstr>
      <vt:lpstr>RD51 Annual Report Development of Micro Pattern Gas Detector Technologies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MPGD 2015 and RD51 CM in Trieste MPGD2015 and RD51 CM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Schools, visits, events…</vt:lpstr>
      <vt:lpstr>PowerPoint Presentation</vt:lpstr>
      <vt:lpstr>SRS progress  </vt:lpstr>
      <vt:lpstr>1 MHz frontend for SRS: VMM hybrid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RD51 Resources</vt:lpstr>
      <vt:lpstr>RD51 Request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WG7</dc:title>
  <dc:creator>eoliveri</dc:creator>
  <cp:lastModifiedBy>Leszek Ropelewski</cp:lastModifiedBy>
  <cp:revision>118</cp:revision>
  <cp:lastPrinted>2016-05-24T14:13:15Z</cp:lastPrinted>
  <dcterms:created xsi:type="dcterms:W3CDTF">2016-05-09T09:47:24Z</dcterms:created>
  <dcterms:modified xsi:type="dcterms:W3CDTF">2016-05-25T07:34:15Z</dcterms:modified>
</cp:coreProperties>
</file>